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256" r:id="rId2"/>
    <p:sldId id="257" r:id="rId3"/>
    <p:sldId id="324" r:id="rId4"/>
    <p:sldId id="385" r:id="rId5"/>
    <p:sldId id="384" r:id="rId6"/>
    <p:sldId id="392" r:id="rId7"/>
    <p:sldId id="391" r:id="rId8"/>
    <p:sldId id="394" r:id="rId9"/>
    <p:sldId id="393" r:id="rId10"/>
    <p:sldId id="373" r:id="rId11"/>
    <p:sldId id="374" r:id="rId12"/>
    <p:sldId id="387" r:id="rId13"/>
    <p:sldId id="389" r:id="rId14"/>
    <p:sldId id="390" r:id="rId15"/>
    <p:sldId id="372" r:id="rId16"/>
    <p:sldId id="305" r:id="rId17"/>
    <p:sldId id="356" r:id="rId18"/>
    <p:sldId id="308" r:id="rId19"/>
    <p:sldId id="309" r:id="rId20"/>
    <p:sldId id="357" r:id="rId21"/>
    <p:sldId id="317" r:id="rId22"/>
    <p:sldId id="360" r:id="rId23"/>
    <p:sldId id="361" r:id="rId24"/>
    <p:sldId id="359" r:id="rId25"/>
    <p:sldId id="358" r:id="rId26"/>
    <p:sldId id="319" r:id="rId27"/>
    <p:sldId id="320" r:id="rId28"/>
    <p:sldId id="321" r:id="rId29"/>
    <p:sldId id="322" r:id="rId30"/>
    <p:sldId id="323" r:id="rId31"/>
    <p:sldId id="362" r:id="rId32"/>
    <p:sldId id="363" r:id="rId33"/>
    <p:sldId id="364" r:id="rId34"/>
    <p:sldId id="365" r:id="rId35"/>
    <p:sldId id="366" r:id="rId36"/>
    <p:sldId id="367" r:id="rId37"/>
    <p:sldId id="369" r:id="rId38"/>
    <p:sldId id="371" r:id="rId39"/>
    <p:sldId id="314" r:id="rId40"/>
    <p:sldId id="315" r:id="rId41"/>
    <p:sldId id="316" r:id="rId42"/>
    <p:sldId id="330" r:id="rId43"/>
    <p:sldId id="376" r:id="rId44"/>
    <p:sldId id="378" r:id="rId45"/>
    <p:sldId id="379" r:id="rId46"/>
    <p:sldId id="380" r:id="rId47"/>
    <p:sldId id="381" r:id="rId48"/>
    <p:sldId id="336" r:id="rId49"/>
    <p:sldId id="333" r:id="rId50"/>
    <p:sldId id="335" r:id="rId51"/>
    <p:sldId id="382" r:id="rId52"/>
    <p:sldId id="38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7" autoAdjust="0"/>
    <p:restoredTop sz="94848" autoAdjust="0"/>
  </p:normalViewPr>
  <p:slideViewPr>
    <p:cSldViewPr snapToGrid="0" snapToObjects="1">
      <p:cViewPr varScale="1">
        <p:scale>
          <a:sx n="96" d="100"/>
          <a:sy n="96" d="100"/>
        </p:scale>
        <p:origin x="-560" y="-11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9753F-21C5-9E47-A506-A2A2EB778970}" type="datetimeFigureOut">
              <a:rPr lang="en-US" smtClean="0"/>
              <a:t>4/13/15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1D97CA-A52C-024B-9CD5-C96C67DAE150}" type="slidenum">
              <a:rPr lang="en-US" smtClean="0"/>
              <a:t>‹#›</a:t>
            </a:fld>
            <a:endParaRPr lang="en-US"/>
          </a:p>
        </p:txBody>
      </p:sp>
    </p:spTree>
    <p:extLst>
      <p:ext uri="{BB962C8B-B14F-4D97-AF65-F5344CB8AC3E}">
        <p14:creationId xmlns:p14="http://schemas.microsoft.com/office/powerpoint/2010/main" val="65982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90C46-B99F-A944-AFAA-D63E3AD38800}" type="datetimeFigureOut">
              <a:rPr lang="en-US" smtClean="0"/>
              <a:t>4/13/15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FCC4E-1311-A746-B54C-E1211F08C43B}" type="slidenum">
              <a:rPr lang="en-US" smtClean="0"/>
              <a:t>‹#›</a:t>
            </a:fld>
            <a:endParaRPr lang="en-US"/>
          </a:p>
        </p:txBody>
      </p:sp>
    </p:spTree>
    <p:extLst>
      <p:ext uri="{BB962C8B-B14F-4D97-AF65-F5344CB8AC3E}">
        <p14:creationId xmlns:p14="http://schemas.microsoft.com/office/powerpoint/2010/main" val="1910044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prstClr val="black"/>
                </a:solidFill>
              </a:rPr>
              <a:t>The </a:t>
            </a:r>
            <a:r>
              <a:rPr lang="en-US" b="1" dirty="0">
                <a:solidFill>
                  <a:prstClr val="black"/>
                </a:solidFill>
              </a:rPr>
              <a:t>Special Codes </a:t>
            </a:r>
            <a:r>
              <a:rPr lang="en-US" dirty="0">
                <a:solidFill>
                  <a:prstClr val="black"/>
                </a:solidFill>
              </a:rPr>
              <a:t>box displays the special codes for the selected student. </a:t>
            </a:r>
            <a:r>
              <a:rPr lang="en-US" dirty="0"/>
              <a:t>The Special Codes can be viewed as two types; non-participation and participation.</a:t>
            </a:r>
          </a:p>
          <a:p>
            <a:endParaRPr lang="en-US" dirty="0"/>
          </a:p>
          <a:p>
            <a:r>
              <a:rPr lang="en-US" dirty="0"/>
              <a:t>For non-participation codes (absent, withdrawn, UAA, etc.), once they are set, the student will not be eligible to start any tests in that subject. If this code was set in error, an authorized user can go to TIDE and reset the code. Once complete, the student will again be eligible for tests in that subject.</a:t>
            </a:r>
          </a:p>
          <a:p>
            <a:endParaRPr lang="en-US" dirty="0"/>
          </a:p>
          <a:p>
            <a:r>
              <a:rPr lang="en-US" dirty="0"/>
              <a:t>Note: if a student had already started a test and should not be participating (ex. the student started the test but should be taking the alternative assessment) then use the Create Invalidation tab to invalidate the test. </a:t>
            </a:r>
            <a:endParaRPr lang="en-US" dirty="0">
              <a:solidFill>
                <a:prstClr val="black"/>
              </a:solidFill>
            </a:endParaRPr>
          </a:p>
          <a:p>
            <a:r>
              <a:rPr lang="en-US" dirty="0" smtClean="0">
                <a:solidFill>
                  <a:prstClr val="black"/>
                </a:solidFill>
              </a:rPr>
              <a:t> </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12"/>
              </a:spcAft>
            </a:pPr>
            <a:r>
              <a:rPr lang="en-US" dirty="0" smtClean="0"/>
              <a:t>All students have the ability to do the following:</a:t>
            </a:r>
          </a:p>
          <a:p>
            <a:pPr marL="171422" indent="-171422">
              <a:spcAft>
                <a:spcPts val="612"/>
              </a:spcAft>
              <a:buFont typeface="Arial" pitchFamily="34" charset="0"/>
              <a:buChar char="•"/>
            </a:pPr>
            <a:r>
              <a:rPr lang="en-US" dirty="0" smtClean="0"/>
              <a:t>Highlight text in passages and test questions</a:t>
            </a:r>
          </a:p>
          <a:p>
            <a:pPr marL="171422" indent="-171422">
              <a:spcAft>
                <a:spcPts val="612"/>
              </a:spcAft>
              <a:buFont typeface="Arial" pitchFamily="34" charset="0"/>
              <a:buChar char="•"/>
            </a:pPr>
            <a:r>
              <a:rPr lang="en-US" dirty="0" smtClean="0"/>
              <a:t>Zoom in and out of test pages, which makes the font look larger or smaller</a:t>
            </a:r>
          </a:p>
          <a:p>
            <a:pPr marL="171422" indent="-171422">
              <a:spcAft>
                <a:spcPts val="612"/>
              </a:spcAft>
              <a:buFont typeface="Arial" pitchFamily="34" charset="0"/>
              <a:buChar char="•"/>
            </a:pPr>
            <a:r>
              <a:rPr lang="en-US" dirty="0" smtClean="0"/>
              <a:t>Mark specific items for review</a:t>
            </a:r>
          </a:p>
          <a:p>
            <a:pPr marL="171422" indent="-171422">
              <a:spcAft>
                <a:spcPts val="612"/>
              </a:spcAft>
              <a:buFont typeface="Arial" pitchFamily="34" charset="0"/>
              <a:buChar char="•"/>
            </a:pPr>
            <a:r>
              <a:rPr lang="en-US" dirty="0" smtClean="0"/>
              <a:t>Strikethrough</a:t>
            </a:r>
            <a:r>
              <a:rPr lang="en-US" baseline="0" dirty="0" smtClean="0"/>
              <a:t> </a:t>
            </a:r>
            <a:r>
              <a:rPr lang="en-US" dirty="0" smtClean="0"/>
              <a:t>(cross out answer options)</a:t>
            </a:r>
          </a:p>
          <a:p>
            <a:pPr marL="171422" indent="-171422">
              <a:spcAft>
                <a:spcPts val="612"/>
              </a:spcAft>
              <a:buFont typeface="Arial" pitchFamily="34" charset="0"/>
              <a:buChar char="•"/>
            </a:pPr>
            <a:r>
              <a:rPr lang="en-US" dirty="0" smtClean="0"/>
              <a:t>Use the Formula Sheet, Notepad, or Calculator depending on the test</a:t>
            </a:r>
            <a:r>
              <a:rPr lang="en-US" i="1" dirty="0" smtClean="0"/>
              <a:t> </a:t>
            </a:r>
          </a:p>
          <a:p>
            <a:pPr marL="171422" indent="-171422">
              <a:buFont typeface="Arial" pitchFamily="34" charset="0"/>
              <a:buChar char="•"/>
            </a:pPr>
            <a:r>
              <a:rPr lang="en-US" i="0" dirty="0" smtClean="0"/>
              <a:t>Use the</a:t>
            </a:r>
            <a:r>
              <a:rPr lang="en-US" i="0" baseline="0" dirty="0" smtClean="0"/>
              <a:t> Expand button to display more of a reading passage or science scene</a:t>
            </a:r>
            <a:endParaRPr lang="en-US" i="0" dirty="0" smtClean="0"/>
          </a:p>
        </p:txBody>
      </p:sp>
      <p:sp>
        <p:nvSpPr>
          <p:cNvPr id="4" name="Slide Number Placeholder 3"/>
          <p:cNvSpPr>
            <a:spLocks noGrp="1"/>
          </p:cNvSpPr>
          <p:nvPr>
            <p:ph type="sldNum" sz="quarter" idx="10"/>
          </p:nvPr>
        </p:nvSpPr>
        <p:spPr/>
        <p:txBody>
          <a:bodyPr/>
          <a:lstStyle/>
          <a:p>
            <a:fld id="{957EAB2C-9586-4486-9901-F7EDC126C19F}"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smtClean="0"/>
              <a:t>If a student is having trouble logging in, you can use the Student Lookup feature to search for that student by SSID number or first or last name. This feature should be used only to verify</a:t>
            </a:r>
            <a:r>
              <a:rPr lang="en-US" b="0" i="0" baseline="0" dirty="0" smtClean="0"/>
              <a:t> a student’s name or SSID. Ensure the student is logging in with his or her first name exactly as it appears in TIDE, instead of a middle name or nickname.</a:t>
            </a:r>
          </a:p>
          <a:p>
            <a:r>
              <a:rPr lang="en-US" b="0" i="0" dirty="0" smtClean="0"/>
              <a:t> </a:t>
            </a:r>
          </a:p>
          <a:p>
            <a:r>
              <a:rPr lang="en-US" b="0" i="0" dirty="0" smtClean="0"/>
              <a:t>Any incorrect student information in the required demographic fields must be updated in your district SIS system</a:t>
            </a:r>
            <a:r>
              <a:rPr lang="en-US" b="0" i="0" baseline="0" dirty="0" smtClean="0"/>
              <a:t> and then uploaded to UTREx</a:t>
            </a:r>
            <a:r>
              <a:rPr lang="en-US" b="0" i="0" dirty="0" smtClean="0"/>
              <a:t>. Updates to student information submitted will be reflected in TIDE within 96 hours. After a student’s record is updated in TIDE, he or she can begin testing.</a:t>
            </a:r>
          </a:p>
          <a:p>
            <a:endParaRPr lang="en-US" b="0" i="0" dirty="0" smtClean="0"/>
          </a:p>
          <a:p>
            <a:r>
              <a:rPr lang="en-US" b="0" i="0" dirty="0" smtClean="0"/>
              <a:t>For a Quick Search by SSID,</a:t>
            </a:r>
            <a:r>
              <a:rPr lang="en-US" b="0" i="0" baseline="0" dirty="0" smtClean="0"/>
              <a:t> c</a:t>
            </a:r>
            <a:r>
              <a:rPr lang="en-US" b="0" i="0" dirty="0" smtClean="0"/>
              <a:t>lick the [</a:t>
            </a:r>
            <a:r>
              <a:rPr lang="en-US" b="1" i="0" dirty="0" smtClean="0"/>
              <a:t>Student Lookup</a:t>
            </a:r>
            <a:r>
              <a:rPr lang="en-US" b="0" i="0" dirty="0" smtClean="0"/>
              <a:t>] button in the top row of the Test Administrator Interface.</a:t>
            </a:r>
            <a:r>
              <a:rPr lang="en-US" b="0" i="0" baseline="0" dirty="0" smtClean="0"/>
              <a:t> </a:t>
            </a:r>
            <a:r>
              <a:rPr lang="en-US" b="0" i="0" dirty="0" smtClean="0"/>
              <a:t>Enter a student’s SSID number. Click [</a:t>
            </a:r>
            <a:r>
              <a:rPr lang="en-US" b="1" i="0" dirty="0" smtClean="0"/>
              <a:t>Submit SSID</a:t>
            </a:r>
            <a:r>
              <a:rPr lang="en-US" b="0" i="0" dirty="0" smtClean="0"/>
              <a:t>]. If the search produces a match, that student’s information will be shown.</a:t>
            </a:r>
          </a:p>
          <a:p>
            <a:endParaRPr lang="en-US" b="0" i="0" dirty="0" smtClean="0"/>
          </a:p>
          <a:p>
            <a:r>
              <a:rPr lang="en-US" b="0" i="0" dirty="0" smtClean="0"/>
              <a:t>For an</a:t>
            </a:r>
            <a:r>
              <a:rPr lang="en-US" b="0" i="0" baseline="0" dirty="0" smtClean="0"/>
              <a:t> Advanced Search, c</a:t>
            </a:r>
            <a:r>
              <a:rPr lang="en-US" b="0" i="0" dirty="0" smtClean="0"/>
              <a:t>lick the [</a:t>
            </a:r>
            <a:r>
              <a:rPr lang="en-US" b="1" i="0" dirty="0" smtClean="0"/>
              <a:t>Student Lookup</a:t>
            </a:r>
            <a:r>
              <a:rPr lang="en-US" b="0" i="0" dirty="0" smtClean="0"/>
              <a:t>] button, and then click the [</a:t>
            </a:r>
            <a:r>
              <a:rPr lang="en-US" b="1" i="0" dirty="0" smtClean="0"/>
              <a:t>Advanced Search</a:t>
            </a:r>
            <a:r>
              <a:rPr lang="en-US" b="0" i="0" dirty="0" smtClean="0"/>
              <a:t>] tab. Select a district and school from the drop-down lists. Select a specific grade or “all grades.” Enter a student’s first name and/or last name if you are looking for a particular student. Partial names are allowed (e.g., enter “Fi” into the last name field to search for students whose last name begins with “Fi”). You</a:t>
            </a:r>
            <a:r>
              <a:rPr lang="en-US" b="0" i="0" baseline="0" dirty="0" smtClean="0"/>
              <a:t> </a:t>
            </a:r>
            <a:r>
              <a:rPr lang="en-US" b="0" i="0" dirty="0" smtClean="0"/>
              <a:t>can also complete the search without entering in a student’s name.</a:t>
            </a:r>
            <a:r>
              <a:rPr lang="en-US" sz="1100" dirty="0"/>
              <a:t> </a:t>
            </a:r>
            <a:r>
              <a:rPr lang="en-US" b="0" i="0" dirty="0" smtClean="0"/>
              <a:t>Click [</a:t>
            </a:r>
            <a:r>
              <a:rPr lang="en-US" b="1" i="0" dirty="0" smtClean="0"/>
              <a:t>Search</a:t>
            </a:r>
            <a:r>
              <a:rPr lang="en-US" b="0" i="0" dirty="0" smtClean="0"/>
              <a:t>]. If the search results in matches, the information will be displayed in the second column. To see more information about a student, click the binoculars icon next to his or her name. A third column showing the student’s information will appear.</a:t>
            </a:r>
            <a:endParaRPr lang="en-US" sz="1100" dirty="0"/>
          </a:p>
          <a:p>
            <a:endParaRPr lang="en-US" b="0" i="0" dirty="0"/>
          </a:p>
        </p:txBody>
      </p:sp>
      <p:sp>
        <p:nvSpPr>
          <p:cNvPr id="4" name="Slide Number Placeholder 3"/>
          <p:cNvSpPr>
            <a:spLocks noGrp="1"/>
          </p:cNvSpPr>
          <p:nvPr>
            <p:ph type="sldNum" sz="quarter" idx="10"/>
          </p:nvPr>
        </p:nvSpPr>
        <p:spPr/>
        <p:txBody>
          <a:bodyPr/>
          <a:lstStyle/>
          <a:p>
            <a:fld id="{957EAB2C-9586-4486-9901-F7EDC126C19F}"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Students’ </a:t>
            </a:r>
            <a:r>
              <a:rPr lang="en-US" b="0" dirty="0" smtClean="0"/>
              <a:t>default test settings and accommodations can be set in TIDE or can be set when approving a student for the session. </a:t>
            </a:r>
          </a:p>
          <a:p>
            <a:pPr lvl="0"/>
            <a:endParaRPr lang="en-US" b="0" dirty="0" smtClean="0"/>
          </a:p>
          <a:p>
            <a:pPr lvl="0"/>
            <a:r>
              <a:rPr lang="en-US" b="0" dirty="0" smtClean="0"/>
              <a:t>Please review each student’s information to ensure that he or she has the correct test settings and accommodations. The appropriate test settings and accommodations must be selected for these students before they can start testing. The</a:t>
            </a:r>
            <a:r>
              <a:rPr lang="en-US" b="0" baseline="0" dirty="0" smtClean="0"/>
              <a:t> Braille setting cannot be modified after a student begins a test. Changing the Braille setting will request a test reset and student progress will be lost from the initial test. Please ensure the TA computer or device is connected to a printer for administering tests to students who will need the Print on Request test setting set to [</a:t>
            </a:r>
            <a:r>
              <a:rPr lang="en-US" b="1" baseline="0" dirty="0" smtClean="0"/>
              <a:t>on</a:t>
            </a:r>
            <a:r>
              <a:rPr lang="en-US" b="0" baseline="0" dirty="0" smtClean="0"/>
              <a:t>].</a:t>
            </a:r>
            <a:endParaRPr lang="en-US" b="0" dirty="0" smtClean="0"/>
          </a:p>
          <a:p>
            <a:pPr lvl="0"/>
            <a:endParaRPr lang="en-US" b="0" dirty="0" smtClean="0"/>
          </a:p>
          <a:p>
            <a:pPr lvl="0"/>
            <a:r>
              <a:rPr lang="en-US" b="0" dirty="0" smtClean="0"/>
              <a:t>Select the appropriate option for each test setting, if needed. Confirm the settings. Click [</a:t>
            </a:r>
            <a:r>
              <a:rPr lang="en-US" b="1" dirty="0" smtClean="0"/>
              <a:t>Set</a:t>
            </a:r>
            <a:r>
              <a:rPr lang="en-US" b="0" dirty="0" smtClean="0"/>
              <a:t>] to confirm the selected test settings and return to the list of students awaiting approval. You will still have to approve the student for testing. Click [</a:t>
            </a:r>
            <a:r>
              <a:rPr lang="en-US" b="1" dirty="0" smtClean="0"/>
              <a:t>Set &amp; Approve</a:t>
            </a:r>
            <a:r>
              <a:rPr lang="en-US" b="0" dirty="0" smtClean="0"/>
              <a:t>] to establish the updated settings and approve the student for testing. Click [</a:t>
            </a:r>
            <a:r>
              <a:rPr lang="en-US" b="1" dirty="0" smtClean="0"/>
              <a:t>Cancel</a:t>
            </a:r>
            <a:r>
              <a:rPr lang="en-US" b="0" dirty="0" smtClean="0"/>
              <a:t>] if you want to return to the </a:t>
            </a:r>
            <a:r>
              <a:rPr lang="en-US" b="1" dirty="0" smtClean="0"/>
              <a:t>Approvals and Student Test Settings </a:t>
            </a:r>
            <a:r>
              <a:rPr lang="en-US" b="0" dirty="0" smtClean="0"/>
              <a:t>screen.</a:t>
            </a:r>
          </a:p>
          <a:p>
            <a:pPr defTabSz="917823">
              <a:defRPr/>
            </a:pPr>
            <a:endParaRPr lang="en-US" b="0" dirty="0" smtClean="0"/>
          </a:p>
          <a:p>
            <a:endParaRPr lang="en-US" b="0" dirty="0"/>
          </a:p>
        </p:txBody>
      </p:sp>
      <p:sp>
        <p:nvSpPr>
          <p:cNvPr id="4" name="Slide Number Placeholder 3"/>
          <p:cNvSpPr>
            <a:spLocks noGrp="1"/>
          </p:cNvSpPr>
          <p:nvPr>
            <p:ph type="sldNum" sz="quarter" idx="10"/>
          </p:nvPr>
        </p:nvSpPr>
        <p:spPr/>
        <p:txBody>
          <a:bodyPr/>
          <a:lstStyle/>
          <a:p>
            <a:fld id="{957EAB2C-9586-4486-9901-F7EDC126C19F}"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you can view or edit a user record, you must search for a student or students.</a:t>
            </a:r>
          </a:p>
          <a:p>
            <a:endParaRPr lang="en-US" dirty="0" smtClean="0"/>
          </a:p>
          <a:p>
            <a:r>
              <a:rPr lang="en-US" dirty="0" smtClean="0">
                <a:solidFill>
                  <a:prstClr val="black"/>
                </a:solidFill>
              </a:rPr>
              <a:t>To </a:t>
            </a:r>
            <a:r>
              <a:rPr lang="en-US" u="sng" dirty="0" smtClean="0">
                <a:solidFill>
                  <a:prstClr val="black"/>
                </a:solidFill>
              </a:rPr>
              <a:t>search</a:t>
            </a:r>
            <a:r>
              <a:rPr lang="en-US" dirty="0" smtClean="0">
                <a:solidFill>
                  <a:prstClr val="black"/>
                </a:solidFill>
              </a:rPr>
              <a:t> for existing student records, select the sub-tab </a:t>
            </a:r>
            <a:r>
              <a:rPr lang="en-US" b="1" dirty="0" smtClean="0">
                <a:solidFill>
                  <a:prstClr val="black"/>
                </a:solidFill>
              </a:rPr>
              <a:t>View Students</a:t>
            </a:r>
            <a:r>
              <a:rPr lang="en-US" dirty="0" smtClean="0">
                <a:solidFill>
                  <a:prstClr val="black"/>
                </a:solidFill>
              </a:rPr>
              <a:t>.</a:t>
            </a:r>
          </a:p>
          <a:p>
            <a:r>
              <a:rPr lang="en-US" dirty="0" smtClean="0"/>
              <a:t>You can view only those students who are associated with the test administration selected at the time of login. </a:t>
            </a:r>
          </a:p>
          <a:p>
            <a:endParaRPr lang="en-US" dirty="0" smtClean="0"/>
          </a:p>
          <a:p>
            <a:r>
              <a:rPr lang="en-US" dirty="0" smtClean="0">
                <a:solidFill>
                  <a:prstClr val="black"/>
                </a:solidFill>
              </a:rPr>
              <a:t>Select a school from the drop-down menus. The state and district/LEA will already be populated based on the user’s log in credentials.</a:t>
            </a:r>
          </a:p>
          <a:p>
            <a:endParaRPr lang="en-US" dirty="0" smtClean="0">
              <a:solidFill>
                <a:prstClr val="black"/>
              </a:solidFill>
            </a:endParaRPr>
          </a:p>
          <a:p>
            <a:r>
              <a:rPr lang="en-US" dirty="0" smtClean="0">
                <a:solidFill>
                  <a:prstClr val="black"/>
                </a:solidFill>
              </a:rPr>
              <a:t>To help narrow results, search by first name, last name, LEA Student ID and/or grade. You</a:t>
            </a:r>
            <a:r>
              <a:rPr lang="en-US" baseline="0" dirty="0" smtClean="0">
                <a:solidFill>
                  <a:prstClr val="black"/>
                </a:solidFill>
              </a:rPr>
              <a:t> can also click on the Add Additional search criteria to search by birth date and/or non-grade based test eligibility.</a:t>
            </a:r>
          </a:p>
          <a:p>
            <a:endParaRPr lang="en-US" dirty="0" smtClean="0">
              <a:solidFill>
                <a:prstClr val="black"/>
              </a:solidFill>
            </a:endParaRPr>
          </a:p>
          <a:p>
            <a:r>
              <a:rPr lang="en-US" dirty="0" smtClean="0">
                <a:solidFill>
                  <a:prstClr val="black"/>
                </a:solidFill>
              </a:rPr>
              <a:t>Click the [</a:t>
            </a:r>
            <a:r>
              <a:rPr lang="en-US" b="1" dirty="0" smtClean="0">
                <a:solidFill>
                  <a:prstClr val="black"/>
                </a:solidFill>
              </a:rPr>
              <a:t>Search</a:t>
            </a:r>
            <a:r>
              <a:rPr lang="en-US" dirty="0" smtClean="0">
                <a:solidFill>
                  <a:prstClr val="black"/>
                </a:solidFill>
              </a:rPr>
              <a:t>] button after all search criteria have been selected/entered.</a:t>
            </a:r>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838">
              <a:defRPr/>
            </a:pPr>
            <a:r>
              <a:rPr lang="en-US" dirty="0" smtClean="0"/>
              <a:t>The Student Information box contains the information for the selected student.</a:t>
            </a:r>
            <a:r>
              <a:rPr lang="en-US" baseline="0" dirty="0" smtClean="0"/>
              <a:t> </a:t>
            </a:r>
            <a:r>
              <a:rPr lang="en-US" dirty="0" smtClean="0"/>
              <a:t>This information is read only.</a:t>
            </a:r>
          </a:p>
          <a:p>
            <a:pPr defTabSz="917838">
              <a:defRPr/>
            </a:pPr>
            <a:endParaRPr lang="en-US" dirty="0" smtClean="0"/>
          </a:p>
          <a:p>
            <a:r>
              <a:rPr lang="en-US" dirty="0" smtClean="0"/>
              <a:t>Any changes to student data must be made in your district</a:t>
            </a:r>
            <a:r>
              <a:rPr lang="en-US" baseline="0" dirty="0" smtClean="0"/>
              <a:t> SIS system and uploaded to the </a:t>
            </a:r>
            <a:r>
              <a:rPr lang="en-US" baseline="0" dirty="0" err="1" smtClean="0"/>
              <a:t>UTREx</a:t>
            </a:r>
            <a:r>
              <a:rPr lang="en-US" baseline="0" dirty="0" smtClean="0"/>
              <a:t> system.</a:t>
            </a:r>
            <a:r>
              <a:rPr lang="en-US" dirty="0"/>
              <a:t> </a:t>
            </a:r>
            <a:r>
              <a:rPr lang="en-US" dirty="0" smtClean="0"/>
              <a:t>Updates to student information will be reflected in TIDE within 96 hours.</a:t>
            </a:r>
          </a:p>
          <a:p>
            <a:endParaRPr lang="en-US"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prstClr val="black"/>
                </a:solidFill>
              </a:rPr>
              <a:t>The </a:t>
            </a:r>
            <a:r>
              <a:rPr lang="en-US" b="1" dirty="0">
                <a:solidFill>
                  <a:prstClr val="black"/>
                </a:solidFill>
              </a:rPr>
              <a:t>Special Codes </a:t>
            </a:r>
            <a:r>
              <a:rPr lang="en-US" dirty="0">
                <a:solidFill>
                  <a:prstClr val="black"/>
                </a:solidFill>
              </a:rPr>
              <a:t>box displays the special codes for the selected student. </a:t>
            </a:r>
            <a:r>
              <a:rPr lang="en-US" dirty="0"/>
              <a:t>The Special Codes can be viewed as two types; non-participation and participation.</a:t>
            </a:r>
          </a:p>
          <a:p>
            <a:endParaRPr lang="en-US" dirty="0"/>
          </a:p>
          <a:p>
            <a:r>
              <a:rPr lang="en-US" dirty="0"/>
              <a:t>For non-participation codes (absent, withdrawn, UAA, etc.), once they are set, the student will not be eligible to start any tests in that subject. If this code was set in error, an authorized user can go to TIDE and reset the code. Once complete, the student will again be eligible for tests in that subject.</a:t>
            </a:r>
          </a:p>
          <a:p>
            <a:endParaRPr lang="en-US" dirty="0"/>
          </a:p>
          <a:p>
            <a:r>
              <a:rPr lang="en-US" dirty="0"/>
              <a:t>Note: if a student had already started a test and should not be participating (ex. the student started the test but should be taking the alternative assessment) then use the Create Invalidation tab to invalidate the test. </a:t>
            </a:r>
            <a:endParaRPr lang="en-US" dirty="0">
              <a:solidFill>
                <a:prstClr val="black"/>
              </a:solidFill>
            </a:endParaRPr>
          </a:p>
          <a:p>
            <a:r>
              <a:rPr lang="en-US" dirty="0" smtClean="0">
                <a:solidFill>
                  <a:prstClr val="black"/>
                </a:solidFill>
              </a:rPr>
              <a:t> </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smtClean="0">
                <a:solidFill>
                  <a:schemeClr val="bg2"/>
                </a:solidFill>
              </a:defRPr>
            </a:lvl1pPr>
          </a:lstStyle>
          <a:p>
            <a:fld id="{1A5A30AF-13CA-384E-8D42-B6F01FA9EC8E}" type="datetimeFigureOut">
              <a:rPr lang="en-US" smtClean="0"/>
              <a:t>4/13/15</a:t>
            </a:fld>
            <a:endParaRPr lang="en-US"/>
          </a:p>
        </p:txBody>
      </p:sp>
      <p:sp>
        <p:nvSpPr>
          <p:cNvPr id="7" name="Slide Number Placeholder 10"/>
          <p:cNvSpPr>
            <a:spLocks noGrp="1"/>
          </p:cNvSpPr>
          <p:nvPr>
            <p:ph type="sldNum" sz="quarter" idx="11"/>
          </p:nvPr>
        </p:nvSpPr>
        <p:spPr/>
        <p:txBody>
          <a:bodyPr/>
          <a:lstStyle>
            <a:lvl1pPr algn="r">
              <a:defRPr smtClean="0">
                <a:solidFill>
                  <a:srgbClr val="FFFFFF"/>
                </a:solidFill>
              </a:defRPr>
            </a:lvl1pPr>
          </a:lstStyle>
          <a:p>
            <a:fld id="{CC373912-F4F3-EC4D-A323-C5EDF8129788}" type="slidenum">
              <a:rPr lang="en-US" smtClean="0"/>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201519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337979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295070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1/16/2014</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E68A67-840E-41CC-BCED-62C4D3E9E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221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1/16/2014</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E68A67-840E-41CC-BCED-62C4D3E9E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77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1/16/2014</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E68A67-840E-41CC-BCED-62C4D3E9E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66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171335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smtClean="0">
                <a:solidFill>
                  <a:srgbClr val="FFFFFF"/>
                </a:solidFill>
              </a:defRPr>
            </a:lvl1pPr>
          </a:lstStyle>
          <a:p>
            <a:fld id="{1A5A30AF-13CA-384E-8D42-B6F01FA9EC8E}" type="datetimeFigureOut">
              <a:rPr lang="en-US" smtClean="0"/>
              <a:t>4/13/15</a:t>
            </a:fld>
            <a:endParaRPr lang="en-US"/>
          </a:p>
        </p:txBody>
      </p:sp>
      <p:sp>
        <p:nvSpPr>
          <p:cNvPr id="7" name="Slide Number Placeholder 9"/>
          <p:cNvSpPr>
            <a:spLocks noGrp="1"/>
          </p:cNvSpPr>
          <p:nvPr>
            <p:ph type="sldNum" sz="quarter" idx="11"/>
          </p:nvPr>
        </p:nvSpPr>
        <p:spPr/>
        <p:txBody>
          <a:bodyPr/>
          <a:lstStyle>
            <a:lvl1pPr algn="r">
              <a:defRPr smtClean="0">
                <a:solidFill>
                  <a:schemeClr val="bg2"/>
                </a:solidFill>
              </a:defRPr>
            </a:lvl1pPr>
          </a:lstStyle>
          <a:p>
            <a:fld id="{CC373912-F4F3-EC4D-A323-C5EDF8129788}" type="slidenum">
              <a:rPr lang="en-US" smtClean="0"/>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173391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31494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229248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128862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111019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359985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fld id="{1A5A30AF-13CA-384E-8D42-B6F01FA9EC8E}" type="datetimeFigureOut">
              <a:rPr lang="en-US" smtClean="0"/>
              <a:t>4/13/15</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CC373912-F4F3-EC4D-A323-C5EDF8129788}" type="slidenum">
              <a:rPr lang="en-US" smtClean="0"/>
              <a:t>‹#›</a:t>
            </a:fld>
            <a:endParaRPr lang="en-US"/>
          </a:p>
        </p:txBody>
      </p:sp>
    </p:spTree>
    <p:extLst>
      <p:ext uri="{BB962C8B-B14F-4D97-AF65-F5344CB8AC3E}">
        <p14:creationId xmlns:p14="http://schemas.microsoft.com/office/powerpoint/2010/main" val="8130844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smtClean="0">
                <a:solidFill>
                  <a:schemeClr val="tx2"/>
                </a:solidFill>
              </a:defRPr>
            </a:lvl1pPr>
          </a:lstStyle>
          <a:p>
            <a:fld id="{1A5A30AF-13CA-384E-8D42-B6F01FA9EC8E}" type="datetimeFigureOut">
              <a:rPr lang="en-US" smtClean="0"/>
              <a:t>4/13/15</a:t>
            </a:fld>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smtClean="0">
                <a:solidFill>
                  <a:schemeClr val="tx2"/>
                </a:solidFill>
              </a:defRPr>
            </a:lvl1pPr>
          </a:lstStyle>
          <a:p>
            <a:fld id="{CC373912-F4F3-EC4D-A323-C5EDF81297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ctr" rtl="0" eaLnBrk="1" fontAlgn="base" hangingPunct="1">
        <a:spcBef>
          <a:spcPct val="0"/>
        </a:spcBef>
        <a:spcAft>
          <a:spcPct val="0"/>
        </a:spcAft>
        <a:defRPr sz="3200" kern="1200" cap="all" spc="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2pPr>
      <a:lvl3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3pPr>
      <a:lvl4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4pPr>
      <a:lvl5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6pPr>
      <a:lvl7pPr marL="9144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7pPr>
      <a:lvl8pPr marL="13716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8pPr>
      <a:lvl9pPr marL="18288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9pPr>
    </p:titleStyle>
    <p:bodyStyle>
      <a:lvl1pPr marL="273050" indent="-228600" algn="l" rtl="0" eaLnBrk="1" fontAlgn="base" hangingPunct="1">
        <a:spcBef>
          <a:spcPct val="20000"/>
        </a:spcBef>
        <a:spcAft>
          <a:spcPct val="0"/>
        </a:spcAft>
        <a:buClr>
          <a:schemeClr val="accent1"/>
        </a:buClr>
        <a:buFont typeface="Wingdings 2" charset="0"/>
        <a:buChar char=""/>
        <a:defRPr sz="2000" kern="1200" spc="150">
          <a:solidFill>
            <a:schemeClr val="tx2"/>
          </a:solidFill>
          <a:latin typeface="+mn-lt"/>
          <a:ea typeface="ＭＳ Ｐゴシック" charset="0"/>
          <a:cs typeface="ＭＳ Ｐゴシック" charset="0"/>
        </a:defRPr>
      </a:lvl1pPr>
      <a:lvl2pPr marL="547688" indent="-182563" algn="l" rtl="0" eaLnBrk="1" fontAlgn="base" hangingPunct="1">
        <a:spcBef>
          <a:spcPct val="20000"/>
        </a:spcBef>
        <a:spcAft>
          <a:spcPct val="0"/>
        </a:spcAft>
        <a:buClr>
          <a:schemeClr val="accent2"/>
        </a:buClr>
        <a:buFont typeface="Wingdings" charset="0"/>
        <a:buChar char="§"/>
        <a:defRPr kern="1200" spc="100">
          <a:solidFill>
            <a:schemeClr val="tx2"/>
          </a:solidFill>
          <a:latin typeface="+mn-lt"/>
          <a:ea typeface="ＭＳ Ｐゴシック" charset="0"/>
          <a:cs typeface="+mn-cs"/>
        </a:defRPr>
      </a:lvl2pPr>
      <a:lvl3pPr marL="822325" indent="-182563" algn="l" rtl="0" eaLnBrk="1" fontAlgn="base" hangingPunct="1">
        <a:spcBef>
          <a:spcPct val="20000"/>
        </a:spcBef>
        <a:spcAft>
          <a:spcPct val="0"/>
        </a:spcAft>
        <a:buClr>
          <a:srgbClr val="FA8716"/>
        </a:buClr>
        <a:buFont typeface="Wingdings" charset="0"/>
        <a:buChar char="§"/>
        <a:defRPr sz="1600" kern="1200" spc="100">
          <a:solidFill>
            <a:schemeClr val="tx2"/>
          </a:solidFill>
          <a:latin typeface="+mn-lt"/>
          <a:ea typeface="ＭＳ Ｐゴシック" charset="0"/>
          <a:cs typeface="+mn-cs"/>
        </a:defRPr>
      </a:lvl3pPr>
      <a:lvl4pPr marL="1096963" indent="-182563" algn="l" rtl="0" eaLnBrk="1" fontAlgn="base" hangingPunct="1">
        <a:spcBef>
          <a:spcPct val="20000"/>
        </a:spcBef>
        <a:spcAft>
          <a:spcPct val="0"/>
        </a:spcAft>
        <a:buClr>
          <a:srgbClr val="BE0204"/>
        </a:buClr>
        <a:buFont typeface="Wingdings" charset="0"/>
        <a:buChar char="§"/>
        <a:defRPr sz="1400" kern="1200">
          <a:solidFill>
            <a:schemeClr val="tx2"/>
          </a:solidFill>
          <a:latin typeface="+mn-lt"/>
          <a:ea typeface="ＭＳ Ｐゴシック" charset="0"/>
          <a:cs typeface="+mn-cs"/>
        </a:defRPr>
      </a:lvl4pPr>
      <a:lvl5pPr marL="1279525" indent="-182563" algn="l" rtl="0" eaLnBrk="1" fontAlgn="base" hangingPunct="1">
        <a:spcBef>
          <a:spcPct val="20000"/>
        </a:spcBef>
        <a:spcAft>
          <a:spcPct val="0"/>
        </a:spcAft>
        <a:buClr>
          <a:srgbClr val="7E13E3"/>
        </a:buClr>
        <a:buFont typeface="Wingdings" charset="0"/>
        <a:buChar char="§"/>
        <a:defRPr sz="1300" kern="1200" spc="100">
          <a:solidFill>
            <a:schemeClr val="tx2"/>
          </a:solidFill>
          <a:latin typeface="+mn-lt"/>
          <a:ea typeface="ＭＳ Ｐゴシック" charset="0"/>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s.utah.gov/assessment/Special-Needs/ScribeGuidelines.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4.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s.utah.gov/assessment/Adaptive-Assessment-System/Science.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600" y="343486"/>
            <a:ext cx="1762764" cy="722897"/>
          </a:xfrm>
        </p:spPr>
        <p:txBody>
          <a:bodyPr>
            <a:noAutofit/>
          </a:bodyPr>
          <a:lstStyle/>
          <a:p>
            <a:pPr algn="ctr"/>
            <a:r>
              <a:rPr lang="en-US" sz="2000" dirty="0" smtClean="0">
                <a:solidFill>
                  <a:schemeClr val="bg1"/>
                </a:solidFill>
              </a:rPr>
              <a:t>April</a:t>
            </a:r>
          </a:p>
          <a:p>
            <a:pPr algn="ctr"/>
            <a:r>
              <a:rPr lang="en-US" sz="2000" dirty="0" smtClean="0">
                <a:solidFill>
                  <a:schemeClr val="bg1"/>
                </a:solidFill>
              </a:rPr>
              <a:t>2015</a:t>
            </a:r>
          </a:p>
        </p:txBody>
      </p:sp>
      <p:sp>
        <p:nvSpPr>
          <p:cNvPr id="2" name="Title 1"/>
          <p:cNvSpPr>
            <a:spLocks noGrp="1"/>
          </p:cNvSpPr>
          <p:nvPr>
            <p:ph type="title"/>
          </p:nvPr>
        </p:nvSpPr>
        <p:spPr>
          <a:xfrm>
            <a:off x="475343" y="2052960"/>
            <a:ext cx="5965786" cy="1828800"/>
          </a:xfrm>
        </p:spPr>
        <p:txBody>
          <a:bodyPr/>
          <a:lstStyle/>
          <a:p>
            <a:r>
              <a:rPr lang="en-US" sz="6600" dirty="0" smtClean="0">
                <a:solidFill>
                  <a:schemeClr val="bg2">
                    <a:lumMod val="90000"/>
                  </a:schemeClr>
                </a:solidFill>
                <a:effectLst>
                  <a:outerShdw blurRad="50800" dist="38100" dir="2700000" algn="tl" rotWithShape="0">
                    <a:srgbClr val="000000">
                      <a:alpha val="68000"/>
                    </a:srgbClr>
                  </a:outerShdw>
                </a:effectLst>
              </a:rPr>
              <a:t>SAGE </a:t>
            </a:r>
            <a:br>
              <a:rPr lang="en-US" sz="6600" dirty="0" smtClean="0">
                <a:solidFill>
                  <a:schemeClr val="bg2">
                    <a:lumMod val="90000"/>
                  </a:schemeClr>
                </a:solidFill>
                <a:effectLst>
                  <a:outerShdw blurRad="50800" dist="38100" dir="2700000" algn="tl" rotWithShape="0">
                    <a:srgbClr val="000000">
                      <a:alpha val="68000"/>
                    </a:srgbClr>
                  </a:outerShdw>
                </a:effectLst>
              </a:rPr>
            </a:br>
            <a:r>
              <a:rPr lang="en-US" sz="6600" dirty="0" smtClean="0">
                <a:solidFill>
                  <a:schemeClr val="bg2">
                    <a:lumMod val="90000"/>
                  </a:schemeClr>
                </a:solidFill>
                <a:effectLst>
                  <a:outerShdw blurRad="50800" dist="38100" dir="2700000" algn="tl" rotWithShape="0">
                    <a:srgbClr val="000000">
                      <a:alpha val="68000"/>
                    </a:srgbClr>
                  </a:outerShdw>
                </a:effectLst>
              </a:rPr>
              <a:t>Training </a:t>
            </a:r>
            <a:r>
              <a:rPr lang="en-US" sz="6000" dirty="0" smtClean="0">
                <a:solidFill>
                  <a:schemeClr val="bg2">
                    <a:lumMod val="90000"/>
                  </a:schemeClr>
                </a:solidFill>
                <a:effectLst>
                  <a:outerShdw blurRad="50800" dist="38100" dir="2700000" algn="tl" rotWithShape="0">
                    <a:srgbClr val="000000">
                      <a:alpha val="68000"/>
                    </a:srgbClr>
                  </a:outerShdw>
                </a:effectLst>
              </a:rPr>
              <a:t/>
            </a:r>
            <a:br>
              <a:rPr lang="en-US" sz="6000" dirty="0" smtClean="0">
                <a:solidFill>
                  <a:schemeClr val="bg2">
                    <a:lumMod val="90000"/>
                  </a:schemeClr>
                </a:solidFill>
                <a:effectLst>
                  <a:outerShdw blurRad="50800" dist="38100" dir="2700000" algn="tl" rotWithShape="0">
                    <a:srgbClr val="000000">
                      <a:alpha val="68000"/>
                    </a:srgbClr>
                  </a:outerShdw>
                </a:effectLst>
              </a:rPr>
            </a:br>
            <a:r>
              <a:rPr lang="en-US" sz="3600" dirty="0" smtClean="0">
                <a:solidFill>
                  <a:schemeClr val="bg2">
                    <a:lumMod val="90000"/>
                  </a:schemeClr>
                </a:solidFill>
                <a:effectLst>
                  <a:outerShdw blurRad="50800" dist="38100" dir="2700000" algn="tl" rotWithShape="0">
                    <a:srgbClr val="000000">
                      <a:alpha val="68000"/>
                    </a:srgbClr>
                  </a:outerShdw>
                </a:effectLst>
              </a:rPr>
              <a:t>for </a:t>
            </a:r>
            <a:br>
              <a:rPr lang="en-US" sz="3600" dirty="0" smtClean="0">
                <a:solidFill>
                  <a:schemeClr val="bg2">
                    <a:lumMod val="90000"/>
                  </a:schemeClr>
                </a:solidFill>
                <a:effectLst>
                  <a:outerShdw blurRad="50800" dist="38100" dir="2700000" algn="tl" rotWithShape="0">
                    <a:srgbClr val="000000">
                      <a:alpha val="68000"/>
                    </a:srgbClr>
                  </a:outerShdw>
                </a:effectLst>
              </a:rPr>
            </a:br>
            <a:r>
              <a:rPr lang="en-US" sz="3600" dirty="0" smtClean="0">
                <a:solidFill>
                  <a:schemeClr val="bg2">
                    <a:lumMod val="90000"/>
                  </a:schemeClr>
                </a:solidFill>
                <a:effectLst>
                  <a:outerShdw blurRad="50800" dist="38100" dir="2700000" algn="tl" rotWithShape="0">
                    <a:srgbClr val="000000">
                      <a:alpha val="68000"/>
                    </a:srgbClr>
                  </a:outerShdw>
                </a:effectLst>
              </a:rPr>
              <a:t>administrators</a:t>
            </a:r>
            <a:br>
              <a:rPr lang="en-US" sz="3600" dirty="0" smtClean="0">
                <a:solidFill>
                  <a:schemeClr val="bg2">
                    <a:lumMod val="90000"/>
                  </a:schemeClr>
                </a:solidFill>
                <a:effectLst>
                  <a:outerShdw blurRad="50800" dist="38100" dir="2700000" algn="tl" rotWithShape="0">
                    <a:srgbClr val="000000">
                      <a:alpha val="68000"/>
                    </a:srgbClr>
                  </a:outerShdw>
                </a:effectLst>
              </a:rPr>
            </a:br>
            <a:endParaRPr lang="en-US" sz="3600" dirty="0">
              <a:solidFill>
                <a:schemeClr val="bg2">
                  <a:lumMod val="90000"/>
                </a:schemeClr>
              </a:solidFill>
              <a:effectLst>
                <a:outerShdw blurRad="50800" dist="38100" dir="2700000" algn="tl" rotWithShape="0">
                  <a:srgbClr val="000000">
                    <a:alpha val="68000"/>
                  </a:srgbClr>
                </a:outerShdw>
              </a:effectLst>
            </a:endParaRPr>
          </a:p>
        </p:txBody>
      </p:sp>
      <p:pic>
        <p:nvPicPr>
          <p:cNvPr id="4" name="Picture 3" descr="canyons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86600" y="4752058"/>
            <a:ext cx="1762764" cy="1693906"/>
          </a:xfrm>
          <a:prstGeom prst="rect">
            <a:avLst/>
          </a:prstGeom>
        </p:spPr>
      </p:pic>
      <p:sp>
        <p:nvSpPr>
          <p:cNvPr id="5" name="Subtitle 2"/>
          <p:cNvSpPr txBox="1">
            <a:spLocks/>
          </p:cNvSpPr>
          <p:nvPr/>
        </p:nvSpPr>
        <p:spPr>
          <a:xfrm>
            <a:off x="2389701" y="5723067"/>
            <a:ext cx="4223039" cy="722897"/>
          </a:xfrm>
          <a:prstGeom prst="rect">
            <a:avLst/>
          </a:prstGeom>
        </p:spPr>
        <p:txBody>
          <a:bodyPr vert="horz" lIns="91440" tIns="45720" rIns="91440" bIns="45720" rtlCol="0" anchor="ctr">
            <a:normAutofit lnSpcReduction="10000"/>
          </a:bodyPr>
          <a:lstStyle>
            <a:lvl1pPr marL="0" indent="0" algn="l" rtl="0" eaLnBrk="1" fontAlgn="base" hangingPunct="1">
              <a:spcBef>
                <a:spcPct val="20000"/>
              </a:spcBef>
              <a:spcAft>
                <a:spcPct val="0"/>
              </a:spcAft>
              <a:buClr>
                <a:schemeClr val="accent1"/>
              </a:buClr>
              <a:buFont typeface="Wingdings 2" charset="0"/>
              <a:buNone/>
              <a:defRPr sz="1900" kern="1200" spc="150">
                <a:solidFill>
                  <a:srgbClr val="FFFFFF"/>
                </a:solidFill>
                <a:latin typeface="+mn-lt"/>
                <a:ea typeface="ＭＳ Ｐゴシック" charset="0"/>
                <a:cs typeface="ＭＳ Ｐゴシック" charset="0"/>
              </a:defRPr>
            </a:lvl1pPr>
            <a:lvl2pPr marL="457200" indent="0" algn="ctr" rtl="0" eaLnBrk="1" fontAlgn="base" hangingPunct="1">
              <a:spcBef>
                <a:spcPct val="20000"/>
              </a:spcBef>
              <a:spcAft>
                <a:spcPct val="0"/>
              </a:spcAft>
              <a:buClr>
                <a:schemeClr val="accent2"/>
              </a:buClr>
              <a:buFont typeface="Wingdings" charset="0"/>
              <a:buNone/>
              <a:defRPr kern="1200" spc="100">
                <a:solidFill>
                  <a:schemeClr val="tx1">
                    <a:tint val="75000"/>
                  </a:schemeClr>
                </a:solidFill>
                <a:latin typeface="+mn-lt"/>
                <a:ea typeface="ＭＳ Ｐゴシック" charset="0"/>
                <a:cs typeface="+mn-cs"/>
              </a:defRPr>
            </a:lvl2pPr>
            <a:lvl3pPr marL="914400" indent="0" algn="ctr" rtl="0" eaLnBrk="1" fontAlgn="base" hangingPunct="1">
              <a:spcBef>
                <a:spcPct val="20000"/>
              </a:spcBef>
              <a:spcAft>
                <a:spcPct val="0"/>
              </a:spcAft>
              <a:buClr>
                <a:srgbClr val="FA8716"/>
              </a:buClr>
              <a:buFont typeface="Wingdings" charset="0"/>
              <a:buNone/>
              <a:defRPr sz="1600" kern="1200" spc="100">
                <a:solidFill>
                  <a:schemeClr val="tx1">
                    <a:tint val="75000"/>
                  </a:schemeClr>
                </a:solidFill>
                <a:latin typeface="+mn-lt"/>
                <a:ea typeface="ＭＳ Ｐゴシック" charset="0"/>
                <a:cs typeface="+mn-cs"/>
              </a:defRPr>
            </a:lvl3pPr>
            <a:lvl4pPr marL="1371600" indent="0" algn="ctr" rtl="0" eaLnBrk="1" fontAlgn="base" hangingPunct="1">
              <a:spcBef>
                <a:spcPct val="20000"/>
              </a:spcBef>
              <a:spcAft>
                <a:spcPct val="0"/>
              </a:spcAft>
              <a:buClr>
                <a:srgbClr val="BE0204"/>
              </a:buClr>
              <a:buFont typeface="Wingdings" charset="0"/>
              <a:buNone/>
              <a:defRPr sz="1400" kern="1200">
                <a:solidFill>
                  <a:schemeClr val="tx1">
                    <a:tint val="75000"/>
                  </a:schemeClr>
                </a:solidFill>
                <a:latin typeface="+mn-lt"/>
                <a:ea typeface="ＭＳ Ｐゴシック" charset="0"/>
                <a:cs typeface="+mn-cs"/>
              </a:defRPr>
            </a:lvl4pPr>
            <a:lvl5pPr marL="1828800" indent="0" algn="ctr" rtl="0" eaLnBrk="1" fontAlgn="base" hangingPunct="1">
              <a:spcBef>
                <a:spcPct val="20000"/>
              </a:spcBef>
              <a:spcAft>
                <a:spcPct val="0"/>
              </a:spcAft>
              <a:buClr>
                <a:srgbClr val="7E13E3"/>
              </a:buClr>
              <a:buFont typeface="Wingdings" charset="0"/>
              <a:buNone/>
              <a:defRPr sz="1300" kern="1200" spc="1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dirty="0" smtClean="0">
                <a:solidFill>
                  <a:schemeClr val="accent4">
                    <a:lumMod val="40000"/>
                    <a:lumOff val="60000"/>
                  </a:schemeClr>
                </a:solidFill>
              </a:rPr>
              <a:t>Research &amp; Assessment</a:t>
            </a:r>
          </a:p>
          <a:p>
            <a:pPr algn="r"/>
            <a:r>
              <a:rPr lang="en-US" dirty="0" smtClean="0">
                <a:solidFill>
                  <a:schemeClr val="accent4">
                    <a:lumMod val="40000"/>
                    <a:lumOff val="60000"/>
                  </a:schemeClr>
                </a:solidFill>
              </a:rPr>
              <a:t>Canyons School District</a:t>
            </a:r>
          </a:p>
        </p:txBody>
      </p:sp>
    </p:spTree>
    <p:extLst>
      <p:ext uri="{BB962C8B-B14F-4D97-AF65-F5344CB8AC3E}">
        <p14:creationId xmlns:p14="http://schemas.microsoft.com/office/powerpoint/2010/main" val="37988620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527113"/>
            <a:ext cx="8006841" cy="677108"/>
          </a:xfrm>
        </p:spPr>
        <p:txBody>
          <a:bodyPr/>
          <a:lstStyle/>
          <a:p>
            <a:pPr algn="ctr"/>
            <a:r>
              <a:rPr lang="en-US" sz="4000" dirty="0" smtClean="0"/>
              <a:t>Testing TIME ESTIMATES</a:t>
            </a:r>
            <a:endParaRPr lang="en-US" sz="4000" dirty="0"/>
          </a:p>
        </p:txBody>
      </p:sp>
      <p:sp>
        <p:nvSpPr>
          <p:cNvPr id="3" name="Text Placeholder 2"/>
          <p:cNvSpPr>
            <a:spLocks noGrp="1"/>
          </p:cNvSpPr>
          <p:nvPr>
            <p:ph type="body" idx="1"/>
          </p:nvPr>
        </p:nvSpPr>
        <p:spPr>
          <a:xfrm>
            <a:off x="568579" y="1693254"/>
            <a:ext cx="8168094" cy="4848863"/>
          </a:xfrm>
        </p:spPr>
        <p:txBody>
          <a:bodyPr>
            <a:normAutofit/>
          </a:bodyPr>
          <a:lstStyle/>
          <a:p>
            <a:pPr marL="0" indent="0" algn="ctr">
              <a:buNone/>
            </a:pPr>
            <a:r>
              <a:rPr lang="en-US" sz="2800" dirty="0">
                <a:solidFill>
                  <a:srgbClr val="000090"/>
                </a:solidFill>
              </a:rPr>
              <a:t>Each student must be given sufficient time to complete each SAGE Summative </a:t>
            </a:r>
            <a:r>
              <a:rPr lang="en-US" sz="2800" dirty="0" smtClean="0">
                <a:solidFill>
                  <a:srgbClr val="000090"/>
                </a:solidFill>
              </a:rPr>
              <a:t>test</a:t>
            </a:r>
            <a:endParaRPr lang="en-US" sz="1600" dirty="0">
              <a:solidFill>
                <a:srgbClr val="000090"/>
              </a:solidFill>
            </a:endParaRPr>
          </a:p>
          <a:p>
            <a:r>
              <a:rPr lang="en-US" sz="2800" dirty="0" smtClean="0">
                <a:solidFill>
                  <a:schemeClr val="tx1"/>
                </a:solidFill>
              </a:rPr>
              <a:t> Mathematics</a:t>
            </a:r>
          </a:p>
          <a:p>
            <a:pPr lvl="1"/>
            <a:r>
              <a:rPr lang="en-US" sz="2000" dirty="0" smtClean="0">
                <a:solidFill>
                  <a:schemeClr val="tx1"/>
                </a:solidFill>
              </a:rPr>
              <a:t>Elementary </a:t>
            </a:r>
            <a:r>
              <a:rPr lang="en-US" sz="2000" dirty="0">
                <a:solidFill>
                  <a:schemeClr val="tx1"/>
                </a:solidFill>
              </a:rPr>
              <a:t>and Secondary = 90 minutes</a:t>
            </a:r>
          </a:p>
          <a:p>
            <a:r>
              <a:rPr lang="en-US" sz="2800" dirty="0" smtClean="0">
                <a:solidFill>
                  <a:schemeClr val="tx1"/>
                </a:solidFill>
              </a:rPr>
              <a:t> English Language Arts - ELA</a:t>
            </a:r>
            <a:endParaRPr lang="en-US" sz="2800" dirty="0">
              <a:solidFill>
                <a:schemeClr val="tx1"/>
              </a:solidFill>
            </a:endParaRPr>
          </a:p>
          <a:p>
            <a:pPr lvl="1"/>
            <a:r>
              <a:rPr lang="en-US" sz="2000" b="1" dirty="0">
                <a:solidFill>
                  <a:schemeClr val="tx1"/>
                </a:solidFill>
              </a:rPr>
              <a:t>Reading, Listening and Language </a:t>
            </a:r>
            <a:r>
              <a:rPr lang="en-US" sz="2000" b="1" dirty="0"/>
              <a:t>Section</a:t>
            </a:r>
            <a:endParaRPr lang="en-US" sz="2000" b="1" dirty="0">
              <a:solidFill>
                <a:schemeClr val="tx1"/>
              </a:solidFill>
            </a:endParaRPr>
          </a:p>
          <a:p>
            <a:pPr lvl="2"/>
            <a:r>
              <a:rPr lang="en-US" sz="2000" dirty="0">
                <a:solidFill>
                  <a:schemeClr val="tx1"/>
                </a:solidFill>
              </a:rPr>
              <a:t>Elementary – approx. 90 minutes</a:t>
            </a:r>
          </a:p>
          <a:p>
            <a:pPr lvl="2"/>
            <a:r>
              <a:rPr lang="en-US" sz="2000" dirty="0">
                <a:solidFill>
                  <a:schemeClr val="tx1"/>
                </a:solidFill>
              </a:rPr>
              <a:t>Secondary – approx. 90 minutes</a:t>
            </a:r>
          </a:p>
          <a:p>
            <a:r>
              <a:rPr lang="en-US" sz="2800" dirty="0" smtClean="0">
                <a:solidFill>
                  <a:schemeClr val="tx1"/>
                </a:solidFill>
              </a:rPr>
              <a:t> Science</a:t>
            </a:r>
            <a:endParaRPr lang="en-US" sz="2800" dirty="0">
              <a:solidFill>
                <a:schemeClr val="tx1"/>
              </a:solidFill>
            </a:endParaRPr>
          </a:p>
          <a:p>
            <a:pPr lvl="1"/>
            <a:r>
              <a:rPr lang="en-US" sz="2000" dirty="0">
                <a:solidFill>
                  <a:schemeClr val="tx1"/>
                </a:solidFill>
              </a:rPr>
              <a:t>Elementary and Secondary </a:t>
            </a:r>
            <a:r>
              <a:rPr lang="en-US" sz="2000" dirty="0" smtClean="0">
                <a:solidFill>
                  <a:schemeClr val="tx1"/>
                </a:solidFill>
              </a:rPr>
              <a:t>– </a:t>
            </a:r>
            <a:r>
              <a:rPr lang="en-US" sz="2000" dirty="0">
                <a:solidFill>
                  <a:schemeClr val="tx1"/>
                </a:solidFill>
              </a:rPr>
              <a:t>90 minutes</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2708231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527113"/>
            <a:ext cx="8006841" cy="677108"/>
          </a:xfrm>
        </p:spPr>
        <p:txBody>
          <a:bodyPr/>
          <a:lstStyle/>
          <a:p>
            <a:pPr algn="ctr"/>
            <a:r>
              <a:rPr lang="en-US" sz="4000" dirty="0" smtClean="0"/>
              <a:t>Testing TIME - Sessions</a:t>
            </a:r>
            <a:endParaRPr lang="en-US" sz="4000" dirty="0"/>
          </a:p>
        </p:txBody>
      </p:sp>
      <p:sp>
        <p:nvSpPr>
          <p:cNvPr id="3" name="Text Placeholder 2"/>
          <p:cNvSpPr>
            <a:spLocks noGrp="1"/>
          </p:cNvSpPr>
          <p:nvPr>
            <p:ph type="body" idx="1"/>
          </p:nvPr>
        </p:nvSpPr>
        <p:spPr>
          <a:xfrm>
            <a:off x="561369" y="1494179"/>
            <a:ext cx="8014051" cy="4884076"/>
          </a:xfrm>
        </p:spPr>
        <p:txBody>
          <a:bodyPr>
            <a:normAutofit fontScale="85000" lnSpcReduction="20000"/>
          </a:bodyPr>
          <a:lstStyle/>
          <a:p>
            <a:pPr marL="0" indent="0" algn="ctr">
              <a:buNone/>
            </a:pPr>
            <a:endParaRPr lang="en-US" sz="1600" dirty="0">
              <a:solidFill>
                <a:schemeClr val="tx1"/>
              </a:solidFill>
            </a:endParaRPr>
          </a:p>
          <a:p>
            <a:r>
              <a:rPr lang="en-US" sz="2800" dirty="0" smtClean="0">
                <a:solidFill>
                  <a:schemeClr val="tx1"/>
                </a:solidFill>
              </a:rPr>
              <a:t>All </a:t>
            </a:r>
            <a:r>
              <a:rPr lang="en-US" sz="2800" dirty="0">
                <a:solidFill>
                  <a:schemeClr val="tx1"/>
                </a:solidFill>
              </a:rPr>
              <a:t>tests may be split among multiple testing sessions/class </a:t>
            </a:r>
            <a:r>
              <a:rPr lang="en-US" sz="2800" dirty="0" smtClean="0">
                <a:solidFill>
                  <a:schemeClr val="tx1"/>
                </a:solidFill>
              </a:rPr>
              <a:t>periods</a:t>
            </a:r>
          </a:p>
          <a:p>
            <a:pPr lvl="1"/>
            <a:r>
              <a:rPr lang="en-US" sz="2800" dirty="0">
                <a:solidFill>
                  <a:schemeClr val="tx1"/>
                </a:solidFill>
              </a:rPr>
              <a:t>Students may pause the test at any time</a:t>
            </a:r>
          </a:p>
          <a:p>
            <a:pPr lvl="1"/>
            <a:r>
              <a:rPr lang="en-US" sz="2800" dirty="0" smtClean="0">
                <a:solidFill>
                  <a:schemeClr val="tx1"/>
                </a:solidFill>
              </a:rPr>
              <a:t>TIMEOUT RULE: Questions </a:t>
            </a:r>
            <a:r>
              <a:rPr lang="en-US" sz="2800" dirty="0">
                <a:solidFill>
                  <a:schemeClr val="tx1"/>
                </a:solidFill>
              </a:rPr>
              <a:t>cannot be viewed or modified after test is paused for 20 minutes or inactive for 30 minutes.</a:t>
            </a:r>
          </a:p>
          <a:p>
            <a:pPr lvl="1"/>
            <a:r>
              <a:rPr lang="en-US" sz="2800" dirty="0" smtClean="0">
                <a:solidFill>
                  <a:schemeClr val="tx1"/>
                </a:solidFill>
              </a:rPr>
              <a:t>Students </a:t>
            </a:r>
            <a:r>
              <a:rPr lang="en-US" sz="2800" dirty="0">
                <a:solidFill>
                  <a:schemeClr val="tx1"/>
                </a:solidFill>
              </a:rPr>
              <a:t>will begin on day 2, where they left on  day 1</a:t>
            </a:r>
          </a:p>
          <a:p>
            <a:pPr lvl="1"/>
            <a:r>
              <a:rPr lang="en-US" sz="2800" dirty="0">
                <a:solidFill>
                  <a:schemeClr val="tx1"/>
                </a:solidFill>
              </a:rPr>
              <a:t>Students will NOT be able to change answers on previous day’s work</a:t>
            </a:r>
          </a:p>
          <a:p>
            <a:pPr marL="365125" lvl="1" indent="0">
              <a:buNone/>
            </a:pPr>
            <a:endParaRPr lang="en-US" sz="2600" dirty="0" smtClean="0">
              <a:solidFill>
                <a:schemeClr val="tx1"/>
              </a:solidFill>
            </a:endParaRPr>
          </a:p>
          <a:p>
            <a:r>
              <a:rPr lang="en-US" sz="2800" dirty="0">
                <a:solidFill>
                  <a:schemeClr val="tx1"/>
                </a:solidFill>
              </a:rPr>
              <a:t>Students should be allowed adequate time to complete each test. </a:t>
            </a:r>
            <a:r>
              <a:rPr lang="en-US" sz="2800" dirty="0" smtClean="0">
                <a:solidFill>
                  <a:schemeClr val="tx1"/>
                </a:solidFill>
              </a:rPr>
              <a:t> SAGE </a:t>
            </a:r>
            <a:r>
              <a:rPr lang="en-US" sz="2800" dirty="0">
                <a:solidFill>
                  <a:schemeClr val="tx1"/>
                </a:solidFill>
              </a:rPr>
              <a:t>tests are not </a:t>
            </a:r>
            <a:r>
              <a:rPr lang="en-US" sz="2800" dirty="0" smtClean="0">
                <a:solidFill>
                  <a:schemeClr val="tx1"/>
                </a:solidFill>
              </a:rPr>
              <a:t>timed.</a:t>
            </a:r>
            <a:endParaRPr lang="en-US" sz="2800" dirty="0">
              <a:solidFill>
                <a:schemeClr val="tx1"/>
              </a:solidFill>
            </a:endParaRPr>
          </a:p>
        </p:txBody>
      </p:sp>
    </p:spTree>
    <p:extLst>
      <p:ext uri="{BB962C8B-B14F-4D97-AF65-F5344CB8AC3E}">
        <p14:creationId xmlns:p14="http://schemas.microsoft.com/office/powerpoint/2010/main" val="68104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527113"/>
            <a:ext cx="8006841" cy="677108"/>
          </a:xfrm>
        </p:spPr>
        <p:txBody>
          <a:bodyPr>
            <a:noAutofit/>
          </a:bodyPr>
          <a:lstStyle/>
          <a:p>
            <a:pPr algn="ctr"/>
            <a:r>
              <a:rPr lang="en-US" sz="4000" dirty="0" smtClean="0"/>
              <a:t>Participation RULE</a:t>
            </a:r>
            <a:endParaRPr lang="en-US" sz="4000" dirty="0"/>
          </a:p>
        </p:txBody>
      </p:sp>
      <p:sp>
        <p:nvSpPr>
          <p:cNvPr id="3" name="Text Placeholder 2"/>
          <p:cNvSpPr>
            <a:spLocks noGrp="1"/>
          </p:cNvSpPr>
          <p:nvPr>
            <p:ph type="body" idx="1"/>
          </p:nvPr>
        </p:nvSpPr>
        <p:spPr>
          <a:xfrm>
            <a:off x="535940" y="1711595"/>
            <a:ext cx="8072119" cy="1969770"/>
          </a:xfrm>
        </p:spPr>
        <p:txBody>
          <a:bodyPr>
            <a:noAutofit/>
          </a:bodyPr>
          <a:lstStyle/>
          <a:p>
            <a:pPr marL="457200" indent="-457200">
              <a:buFont typeface="Arial" panose="020B0604020202020204" pitchFamily="34" charset="0"/>
              <a:buChar char="•"/>
            </a:pPr>
            <a:r>
              <a:rPr lang="en-US" sz="2800" dirty="0" smtClean="0"/>
              <a:t>Students must answer 6 items to count as a participant (accountability).</a:t>
            </a:r>
          </a:p>
          <a:p>
            <a:pPr marL="457200" indent="-457200">
              <a:buFont typeface="Arial" panose="020B0604020202020204" pitchFamily="34" charset="0"/>
              <a:buChar char="•"/>
            </a:pPr>
            <a:r>
              <a:rPr lang="en-US" sz="2800" dirty="0" smtClean="0"/>
              <a:t>Students must complete the test to be scored.</a:t>
            </a:r>
          </a:p>
          <a:p>
            <a:pPr marL="457200" indent="-457200">
              <a:buFont typeface="Arial" panose="020B0604020202020204" pitchFamily="34" charset="0"/>
              <a:buChar char="•"/>
            </a:pPr>
            <a:r>
              <a:rPr lang="en-US" sz="2800" dirty="0" smtClean="0"/>
              <a:t>There is a new category of tests called</a:t>
            </a:r>
            <a:r>
              <a:rPr lang="en-US" sz="2800" b="1" dirty="0" smtClean="0"/>
              <a:t>, participated but </a:t>
            </a:r>
            <a:r>
              <a:rPr lang="en-US" sz="2800" b="1" dirty="0" err="1" smtClean="0"/>
              <a:t>unscored</a:t>
            </a:r>
            <a:r>
              <a:rPr lang="en-US" sz="2800" b="1" dirty="0" smtClean="0"/>
              <a:t>.  </a:t>
            </a:r>
            <a:r>
              <a:rPr lang="en-US" sz="2800" dirty="0" smtClean="0"/>
              <a:t>These students are given credit for participating but have an </a:t>
            </a:r>
            <a:r>
              <a:rPr lang="en-US" sz="2800" dirty="0" err="1" smtClean="0"/>
              <a:t>unscored</a:t>
            </a:r>
            <a:r>
              <a:rPr lang="en-US" sz="2800" dirty="0" smtClean="0"/>
              <a:t> test.  </a:t>
            </a:r>
            <a:endParaRPr lang="en-US" sz="2800" dirty="0"/>
          </a:p>
        </p:txBody>
      </p:sp>
    </p:spTree>
    <p:extLst>
      <p:ext uri="{BB962C8B-B14F-4D97-AF65-F5344CB8AC3E}">
        <p14:creationId xmlns:p14="http://schemas.microsoft.com/office/powerpoint/2010/main" val="35567920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784"/>
            <a:ext cx="9144000" cy="1063626"/>
          </a:xfrm>
        </p:spPr>
        <p:txBody>
          <a:bodyPr>
            <a:normAutofit/>
          </a:bodyPr>
          <a:lstStyle/>
          <a:p>
            <a:r>
              <a:rPr lang="en-US" sz="4000" dirty="0" smtClean="0">
                <a:ln>
                  <a:noFill/>
                </a:ln>
              </a:rPr>
              <a:t>Test Tools</a:t>
            </a:r>
            <a:endParaRPr lang="en-US" sz="4000" dirty="0">
              <a:ln>
                <a:noFill/>
              </a:ln>
            </a:endParaRPr>
          </a:p>
        </p:txBody>
      </p:sp>
      <p:sp>
        <p:nvSpPr>
          <p:cNvPr id="3" name="Content Placeholder 2"/>
          <p:cNvSpPr>
            <a:spLocks noGrp="1"/>
          </p:cNvSpPr>
          <p:nvPr>
            <p:ph idx="1"/>
          </p:nvPr>
        </p:nvSpPr>
        <p:spPr>
          <a:xfrm>
            <a:off x="430906" y="1610312"/>
            <a:ext cx="8300615" cy="4829486"/>
          </a:xfrm>
          <a:ln>
            <a:noFill/>
          </a:ln>
        </p:spPr>
        <p:txBody>
          <a:bodyPr>
            <a:normAutofit fontScale="92500" lnSpcReduction="10000"/>
          </a:bodyPr>
          <a:lstStyle/>
          <a:p>
            <a:pPr>
              <a:buNone/>
            </a:pPr>
            <a:r>
              <a:rPr lang="en-US" sz="3500" dirty="0" smtClean="0"/>
              <a:t>All students have the ability to:</a:t>
            </a:r>
          </a:p>
          <a:p>
            <a:pPr lvl="0">
              <a:lnSpc>
                <a:spcPct val="110000"/>
              </a:lnSpc>
              <a:spcBef>
                <a:spcPts val="600"/>
              </a:spcBef>
              <a:spcAft>
                <a:spcPts val="600"/>
              </a:spcAft>
            </a:pPr>
            <a:r>
              <a:rPr lang="en-US" sz="2400" dirty="0" smtClean="0"/>
              <a:t>Highlight text in passages and test questions</a:t>
            </a:r>
          </a:p>
          <a:p>
            <a:pPr lvl="0">
              <a:lnSpc>
                <a:spcPct val="110000"/>
              </a:lnSpc>
              <a:spcBef>
                <a:spcPts val="600"/>
              </a:spcBef>
              <a:spcAft>
                <a:spcPts val="600"/>
              </a:spcAft>
            </a:pPr>
            <a:r>
              <a:rPr lang="en-US" sz="2400" dirty="0" smtClean="0"/>
              <a:t>Zoom in and out of test pages (this makes the font look larger or smaller)</a:t>
            </a:r>
          </a:p>
          <a:p>
            <a:pPr lvl="0">
              <a:lnSpc>
                <a:spcPct val="110000"/>
              </a:lnSpc>
              <a:spcBef>
                <a:spcPts val="600"/>
              </a:spcBef>
              <a:spcAft>
                <a:spcPts val="600"/>
              </a:spcAft>
            </a:pPr>
            <a:r>
              <a:rPr lang="en-US" sz="2400" dirty="0" smtClean="0"/>
              <a:t>Mark specific items for review</a:t>
            </a:r>
          </a:p>
          <a:p>
            <a:pPr lvl="0">
              <a:lnSpc>
                <a:spcPct val="110000"/>
              </a:lnSpc>
              <a:spcBef>
                <a:spcPts val="600"/>
              </a:spcBef>
              <a:spcAft>
                <a:spcPts val="600"/>
              </a:spcAft>
            </a:pPr>
            <a:r>
              <a:rPr lang="en-US" sz="2400" dirty="0" smtClean="0"/>
              <a:t>Strikethrough (cross out answer options)</a:t>
            </a:r>
          </a:p>
          <a:p>
            <a:pPr>
              <a:lnSpc>
                <a:spcPct val="110000"/>
              </a:lnSpc>
              <a:spcBef>
                <a:spcPts val="600"/>
              </a:spcBef>
              <a:spcAft>
                <a:spcPts val="600"/>
              </a:spcAft>
            </a:pPr>
            <a:r>
              <a:rPr lang="en-US" sz="2400" dirty="0" smtClean="0"/>
              <a:t>Use the Formula Sheet, Notepad, or Calculator depending on the test</a:t>
            </a:r>
            <a:r>
              <a:rPr lang="en-US" sz="2400" i="1" dirty="0" smtClean="0"/>
              <a:t> </a:t>
            </a:r>
            <a:endParaRPr lang="en-US" dirty="0"/>
          </a:p>
          <a:p>
            <a:pPr>
              <a:spcBef>
                <a:spcPts val="600"/>
              </a:spcBef>
              <a:spcAft>
                <a:spcPts val="600"/>
              </a:spcAft>
            </a:pPr>
            <a:r>
              <a:rPr lang="en-US" sz="2400" dirty="0" smtClean="0"/>
              <a:t>Use the Expand button to display a reading passage or a science simulation</a:t>
            </a:r>
          </a:p>
          <a:p>
            <a:pPr>
              <a:spcBef>
                <a:spcPts val="600"/>
              </a:spcBef>
              <a:spcAft>
                <a:spcPts val="600"/>
              </a:spcAft>
            </a:pPr>
            <a:r>
              <a:rPr lang="en-US" sz="2400" dirty="0" smtClean="0"/>
              <a:t>Listen to Text-to-Speech audio in the test questions.</a:t>
            </a:r>
          </a:p>
        </p:txBody>
      </p:sp>
    </p:spTree>
    <p:extLst>
      <p:ext uri="{BB962C8B-B14F-4D97-AF65-F5344CB8AC3E}">
        <p14:creationId xmlns:p14="http://schemas.microsoft.com/office/powerpoint/2010/main" val="36085952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527113"/>
            <a:ext cx="8006841" cy="677108"/>
          </a:xfrm>
        </p:spPr>
        <p:txBody>
          <a:bodyPr/>
          <a:lstStyle/>
          <a:p>
            <a:pPr algn="ctr"/>
            <a:r>
              <a:rPr lang="en-US" sz="4000" dirty="0" smtClean="0"/>
              <a:t>Test Management - District</a:t>
            </a:r>
            <a:endParaRPr lang="en-US" sz="4000" dirty="0"/>
          </a:p>
        </p:txBody>
      </p:sp>
      <p:sp>
        <p:nvSpPr>
          <p:cNvPr id="3" name="Text Placeholder 2"/>
          <p:cNvSpPr>
            <a:spLocks noGrp="1"/>
          </p:cNvSpPr>
          <p:nvPr>
            <p:ph type="body" idx="1"/>
          </p:nvPr>
        </p:nvSpPr>
        <p:spPr>
          <a:xfrm>
            <a:off x="503301" y="1972421"/>
            <a:ext cx="8072119" cy="4216539"/>
          </a:xfrm>
        </p:spPr>
        <p:txBody>
          <a:bodyPr/>
          <a:lstStyle/>
          <a:p>
            <a:r>
              <a:rPr lang="en-US" sz="3200" dirty="0" smtClean="0"/>
              <a:t> Done </a:t>
            </a:r>
            <a:r>
              <a:rPr lang="en-US" sz="3200" dirty="0"/>
              <a:t>in TIDE by </a:t>
            </a:r>
            <a:r>
              <a:rPr lang="en-US" sz="3200" dirty="0" smtClean="0"/>
              <a:t>District </a:t>
            </a:r>
            <a:r>
              <a:rPr lang="en-US" sz="3200" dirty="0"/>
              <a:t>or </a:t>
            </a:r>
            <a:r>
              <a:rPr lang="en-US" sz="3200" dirty="0" smtClean="0"/>
              <a:t>USOE.</a:t>
            </a:r>
            <a:endParaRPr lang="en-US" sz="3200" dirty="0"/>
          </a:p>
          <a:p>
            <a:endParaRPr lang="en-US" dirty="0" smtClean="0"/>
          </a:p>
          <a:p>
            <a:pPr marL="731838" lvl="1" indent="-457200">
              <a:buFont typeface="Arial" panose="020B0604020202020204" pitchFamily="34" charset="0"/>
              <a:buChar char="•"/>
            </a:pPr>
            <a:r>
              <a:rPr lang="en-US" sz="2200" b="1" dirty="0" smtClean="0">
                <a:solidFill>
                  <a:srgbClr val="0000FF"/>
                </a:solidFill>
              </a:rPr>
              <a:t>Invalidate Student Test </a:t>
            </a:r>
            <a:r>
              <a:rPr lang="en-US" sz="2200" dirty="0" smtClean="0"/>
              <a:t>– Delete test.  This is rare. It could be done in instances of student cheating.</a:t>
            </a:r>
          </a:p>
          <a:p>
            <a:pPr marL="457200" indent="-457200">
              <a:buFont typeface="Arial" panose="020B0604020202020204" pitchFamily="34" charset="0"/>
              <a:buChar char="•"/>
            </a:pPr>
            <a:endParaRPr lang="en-US" sz="1800" dirty="0"/>
          </a:p>
          <a:p>
            <a:pPr marL="731838" lvl="1" indent="-457200">
              <a:buFont typeface="Arial" panose="020B0604020202020204" pitchFamily="34" charset="0"/>
              <a:buChar char="•"/>
            </a:pPr>
            <a:r>
              <a:rPr lang="en-US" sz="2200" b="1" dirty="0" smtClean="0">
                <a:solidFill>
                  <a:srgbClr val="0000FF"/>
                </a:solidFill>
              </a:rPr>
              <a:t>Reset </a:t>
            </a:r>
            <a:r>
              <a:rPr lang="en-US" sz="2200" b="1" dirty="0">
                <a:solidFill>
                  <a:srgbClr val="0000FF"/>
                </a:solidFill>
              </a:rPr>
              <a:t>T</a:t>
            </a:r>
            <a:r>
              <a:rPr lang="en-US" sz="2200" b="1" dirty="0" smtClean="0">
                <a:solidFill>
                  <a:srgbClr val="0000FF"/>
                </a:solidFill>
              </a:rPr>
              <a:t>est </a:t>
            </a:r>
            <a:r>
              <a:rPr lang="en-US" sz="2200" dirty="0" smtClean="0"/>
              <a:t>– Permanently </a:t>
            </a:r>
            <a:r>
              <a:rPr lang="en-US" sz="2200" dirty="0"/>
              <a:t>d</a:t>
            </a:r>
            <a:r>
              <a:rPr lang="en-US" sz="2200" dirty="0" smtClean="0"/>
              <a:t>eletes all student work.  The school administrator would need to make a written request to Research and Assessment.  This is rare.</a:t>
            </a:r>
            <a:endParaRPr lang="en-US" dirty="0"/>
          </a:p>
        </p:txBody>
      </p:sp>
    </p:spTree>
    <p:extLst>
      <p:ext uri="{BB962C8B-B14F-4D97-AF65-F5344CB8AC3E}">
        <p14:creationId xmlns:p14="http://schemas.microsoft.com/office/powerpoint/2010/main" val="30436812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effectLst>
                  <a:outerShdw blurRad="50800" dist="38100" dir="2700000" algn="tl" rotWithShape="0">
                    <a:srgbClr val="000000">
                      <a:alpha val="43000"/>
                    </a:srgbClr>
                  </a:outerShdw>
                </a:effectLst>
              </a:rPr>
              <a:t>Testing Ethics</a:t>
            </a:r>
            <a:endParaRPr lang="en-US" sz="5400" dirty="0">
              <a:effectLst>
                <a:outerShdw blurRad="50800" dist="38100" dir="2700000" algn="tl" rotWithShape="0">
                  <a:srgbClr val="000000">
                    <a:alpha val="43000"/>
                  </a:srgbClr>
                </a:outerShdw>
              </a:effectLst>
            </a:endParaRPr>
          </a:p>
        </p:txBody>
      </p:sp>
      <p:pic>
        <p:nvPicPr>
          <p:cNvPr id="6" name="Picture 5" descr="canyons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352908"/>
            <a:ext cx="1762764" cy="1693906"/>
          </a:xfrm>
          <a:prstGeom prst="rect">
            <a:avLst/>
          </a:prstGeom>
        </p:spPr>
      </p:pic>
    </p:spTree>
    <p:extLst>
      <p:ext uri="{BB962C8B-B14F-4D97-AF65-F5344CB8AC3E}">
        <p14:creationId xmlns:p14="http://schemas.microsoft.com/office/powerpoint/2010/main" val="14863185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295049" y="1599950"/>
            <a:ext cx="8594308" cy="5258050"/>
          </a:xfrm>
          <a:prstGeom prst="rect">
            <a:avLst/>
          </a:prstGeom>
          <a:ln/>
        </p:spPr>
        <p:txBody>
          <a:bodyPr lIns="64291" tIns="32146" rIns="64291" bIns="32146">
            <a:normAutofit lnSpcReduction="10000"/>
          </a:bodyPr>
          <a:lstStyle/>
          <a:p>
            <a:r>
              <a:rPr lang="en-US" sz="2800" dirty="0" err="1" smtClean="0"/>
              <a:t>Adminstrators</a:t>
            </a:r>
            <a:r>
              <a:rPr lang="en-US" sz="2800" dirty="0" smtClean="0"/>
              <a:t> </a:t>
            </a:r>
            <a:r>
              <a:rPr lang="en-US" sz="2800" dirty="0"/>
              <a:t>are required to provide training for standard test administration and testing ethics procedures to </a:t>
            </a:r>
            <a:r>
              <a:rPr lang="en-US" sz="2800" b="1" dirty="0"/>
              <a:t>all educators involved in testing</a:t>
            </a:r>
            <a:r>
              <a:rPr lang="en-US" sz="2800" dirty="0"/>
              <a:t>.</a:t>
            </a:r>
          </a:p>
          <a:p>
            <a:r>
              <a:rPr lang="en-US" sz="2800" dirty="0"/>
              <a:t>The following activities must occur before </a:t>
            </a:r>
            <a:r>
              <a:rPr lang="en-US" sz="2800" b="1" dirty="0" smtClean="0"/>
              <a:t>SAGE Summative</a:t>
            </a:r>
            <a:endParaRPr lang="en-US" sz="2800" dirty="0"/>
          </a:p>
          <a:p>
            <a:pPr marL="822325" lvl="1" indent="-457200">
              <a:buClrTx/>
              <a:buFont typeface="+mj-lt"/>
              <a:buAutoNum type="arabicParenR"/>
            </a:pPr>
            <a:r>
              <a:rPr lang="en-US" sz="2000" dirty="0"/>
              <a:t>Provide testing ethics </a:t>
            </a:r>
            <a:r>
              <a:rPr lang="en-US" sz="2000" dirty="0" smtClean="0"/>
              <a:t>(you) and </a:t>
            </a:r>
            <a:r>
              <a:rPr lang="en-US" sz="2000" dirty="0"/>
              <a:t>test administration training </a:t>
            </a:r>
            <a:r>
              <a:rPr lang="en-US" sz="2000" dirty="0" smtClean="0"/>
              <a:t>(Ed Tech).  For ethics training, use the PDF </a:t>
            </a:r>
            <a:r>
              <a:rPr lang="en-US" sz="2000" dirty="0"/>
              <a:t>presentation produced by USOE titled “</a:t>
            </a:r>
            <a:r>
              <a:rPr lang="en-US" sz="2000" b="1" dirty="0"/>
              <a:t>Standard Test</a:t>
            </a:r>
            <a:r>
              <a:rPr lang="en-US" sz="2000" dirty="0"/>
              <a:t> </a:t>
            </a:r>
            <a:r>
              <a:rPr lang="en-US" sz="2000" b="1" dirty="0"/>
              <a:t>Administration Testing Ethics</a:t>
            </a:r>
            <a:r>
              <a:rPr lang="en-US" sz="2000" dirty="0"/>
              <a:t>”. </a:t>
            </a:r>
          </a:p>
          <a:p>
            <a:pPr marL="822325" lvl="1" indent="-457200">
              <a:buClrTx/>
              <a:buFont typeface="+mj-lt"/>
              <a:buAutoNum type="arabicParenR"/>
            </a:pPr>
            <a:r>
              <a:rPr lang="en-US" sz="2000" dirty="0"/>
              <a:t>Make sure you have on file a </a:t>
            </a:r>
            <a:r>
              <a:rPr lang="en-US" sz="2000" dirty="0" smtClean="0"/>
              <a:t>2014-15 signed </a:t>
            </a:r>
            <a:r>
              <a:rPr lang="en-US" sz="2000" dirty="0"/>
              <a:t>form</a:t>
            </a:r>
            <a:r>
              <a:rPr lang="en-US" sz="2000" b="1" dirty="0"/>
              <a:t> </a:t>
            </a:r>
            <a:r>
              <a:rPr lang="en-US" sz="2000" dirty="0"/>
              <a:t>from </a:t>
            </a:r>
            <a:r>
              <a:rPr lang="en-US" sz="2000" u="sng" dirty="0"/>
              <a:t>each educator</a:t>
            </a:r>
            <a:r>
              <a:rPr lang="en-US" sz="2000" dirty="0"/>
              <a:t> involved in testing. </a:t>
            </a:r>
          </a:p>
          <a:p>
            <a:pPr marL="822325" lvl="1" indent="-457200">
              <a:buClrTx/>
              <a:buFont typeface="+mj-lt"/>
              <a:buAutoNum type="arabicParenR"/>
            </a:pPr>
            <a:r>
              <a:rPr lang="en-US" sz="2000" dirty="0"/>
              <a:t>Fill </a:t>
            </a:r>
            <a:r>
              <a:rPr lang="en-US" sz="2000" dirty="0" smtClean="0"/>
              <a:t>out and </a:t>
            </a:r>
            <a:r>
              <a:rPr lang="en-US" sz="2000" dirty="0"/>
              <a:t>return the accompanying “</a:t>
            </a:r>
            <a:r>
              <a:rPr lang="en-US" sz="2000" b="1" dirty="0"/>
              <a:t>Principal’s Testing Procedure</a:t>
            </a:r>
            <a:r>
              <a:rPr lang="en-US" sz="2000" dirty="0"/>
              <a:t> </a:t>
            </a:r>
            <a:r>
              <a:rPr lang="en-US" sz="2000" b="1" dirty="0"/>
              <a:t>Checklist</a:t>
            </a:r>
            <a:r>
              <a:rPr lang="en-US" sz="2000" dirty="0"/>
              <a:t>” form </a:t>
            </a:r>
            <a:r>
              <a:rPr lang="en-US" sz="2000" dirty="0" smtClean="0"/>
              <a:t>to </a:t>
            </a:r>
            <a:r>
              <a:rPr lang="en-US" sz="2000" dirty="0"/>
              <a:t>Hal Sanderson, Research and Assessment, </a:t>
            </a:r>
            <a:r>
              <a:rPr lang="en-US" sz="2000" b="1" dirty="0"/>
              <a:t>on or before </a:t>
            </a:r>
            <a:r>
              <a:rPr lang="en-US" sz="2000" b="1" dirty="0" smtClean="0"/>
              <a:t>June 1</a:t>
            </a:r>
            <a:r>
              <a:rPr lang="en-US" sz="2000" b="1" baseline="30000" dirty="0" smtClean="0"/>
              <a:t>st</a:t>
            </a:r>
            <a:r>
              <a:rPr lang="en-US" sz="2000" b="1" dirty="0" smtClean="0"/>
              <a:t>, 2015.   </a:t>
            </a:r>
            <a:endParaRPr lang="en-US" sz="2000" dirty="0"/>
          </a:p>
          <a:p>
            <a:pPr lvl="1"/>
            <a:endParaRPr lang="en-US" sz="2400" dirty="0"/>
          </a:p>
          <a:p>
            <a:endParaRPr lang="en-US" sz="2800" dirty="0"/>
          </a:p>
        </p:txBody>
      </p:sp>
      <p:sp>
        <p:nvSpPr>
          <p:cNvPr id="89092" name="Rectangle 4"/>
          <p:cNvSpPr>
            <a:spLocks noGrp="1" noChangeArrowheads="1"/>
          </p:cNvSpPr>
          <p:nvPr>
            <p:ph type="title"/>
          </p:nvPr>
        </p:nvSpPr>
        <p:spPr>
          <a:xfrm>
            <a:off x="1" y="160735"/>
            <a:ext cx="9063148" cy="1252389"/>
          </a:xfrm>
          <a:ln/>
        </p:spPr>
        <p:txBody>
          <a:bodyPr/>
          <a:lstStyle/>
          <a:p>
            <a:pPr algn="ctr"/>
            <a:r>
              <a:rPr lang="en-US" sz="3600" dirty="0" smtClean="0"/>
              <a:t>TESTING ETHICS </a:t>
            </a:r>
            <a:br>
              <a:rPr lang="en-US" sz="3600" dirty="0" smtClean="0"/>
            </a:br>
            <a:r>
              <a:rPr lang="en-US" sz="3600" dirty="0" smtClean="0"/>
              <a:t>PROCEDURES for Administrators</a:t>
            </a:r>
            <a:endParaRPr lang="en-US" sz="3600" dirty="0">
              <a:latin typeface="Verdana" charset="0"/>
              <a:ea typeface="ヒラギノ角ゴ ProN W3" charset="0"/>
              <a:cs typeface="ヒラギノ角ゴ ProN W3" charset="0"/>
              <a:sym typeface="Verdana" charset="0"/>
            </a:endParaRPr>
          </a:p>
        </p:txBody>
      </p:sp>
    </p:spTree>
    <p:extLst>
      <p:ext uri="{BB962C8B-B14F-4D97-AF65-F5344CB8AC3E}">
        <p14:creationId xmlns:p14="http://schemas.microsoft.com/office/powerpoint/2010/main" val="330646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527113"/>
            <a:ext cx="8006841" cy="677108"/>
          </a:xfrm>
        </p:spPr>
        <p:txBody>
          <a:bodyPr/>
          <a:lstStyle/>
          <a:p>
            <a:pPr algn="ctr"/>
            <a:r>
              <a:rPr lang="en-US" sz="4000" dirty="0" smtClean="0"/>
              <a:t>Testing Ethics</a:t>
            </a:r>
            <a:endParaRPr lang="en-US" sz="4000" dirty="0"/>
          </a:p>
        </p:txBody>
      </p:sp>
      <p:sp>
        <p:nvSpPr>
          <p:cNvPr id="3" name="Text Placeholder 2"/>
          <p:cNvSpPr>
            <a:spLocks noGrp="1"/>
          </p:cNvSpPr>
          <p:nvPr>
            <p:ph type="body" idx="1"/>
          </p:nvPr>
        </p:nvSpPr>
        <p:spPr>
          <a:xfrm>
            <a:off x="320731" y="1693254"/>
            <a:ext cx="8415942" cy="4848863"/>
          </a:xfrm>
        </p:spPr>
        <p:txBody>
          <a:bodyPr/>
          <a:lstStyle/>
          <a:p>
            <a:pPr marL="457200" indent="-457200">
              <a:buFont typeface="Arial" panose="020B0604020202020204" pitchFamily="34" charset="0"/>
              <a:buChar char="•"/>
            </a:pPr>
            <a:r>
              <a:rPr lang="en-US" sz="2400" b="1" dirty="0"/>
              <a:t>Educators </a:t>
            </a:r>
            <a:r>
              <a:rPr lang="en-US" sz="2400" b="1" u="sng" dirty="0"/>
              <a:t>may not </a:t>
            </a:r>
            <a:r>
              <a:rPr lang="en-US" sz="2400" b="1" dirty="0"/>
              <a:t>examine test content, including passages, questions, or answer </a:t>
            </a:r>
            <a:r>
              <a:rPr lang="en-US" sz="2400" b="1" dirty="0" smtClean="0"/>
              <a:t>options, at </a:t>
            </a:r>
            <a:r>
              <a:rPr lang="en-US" sz="2400" b="1" dirty="0"/>
              <a:t>any time. Under no circumstances should actual passages, prompts or questions from these tests be taught to or reviewed with students</a:t>
            </a:r>
            <a:r>
              <a:rPr lang="en-US" sz="2400" b="1" dirty="0" smtClean="0"/>
              <a:t>.</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a:t>Reproducing the test via electronic or paper means </a:t>
            </a:r>
            <a:r>
              <a:rPr lang="en-US" sz="2400" b="1" u="sng" dirty="0"/>
              <a:t>is not </a:t>
            </a:r>
            <a:r>
              <a:rPr lang="en-US" sz="2400" b="1" u="sng" dirty="0" smtClean="0"/>
              <a:t>permitted</a:t>
            </a:r>
            <a:r>
              <a:rPr lang="en-US" sz="2400" b="1" dirty="0" smtClean="0"/>
              <a:t>.</a:t>
            </a:r>
          </a:p>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a:t>Educators </a:t>
            </a:r>
            <a:r>
              <a:rPr lang="en-US" sz="2400" b="1" u="sng" dirty="0"/>
              <a:t>may not </a:t>
            </a:r>
            <a:r>
              <a:rPr lang="en-US" sz="2400" b="1" dirty="0"/>
              <a:t>read passages, questions, or answer options to a student. </a:t>
            </a:r>
            <a:endParaRPr lang="en-US"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40106887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a:xfrm>
            <a:off x="264040" y="292447"/>
            <a:ext cx="8422759" cy="1143000"/>
          </a:xfrm>
          <a:ln/>
        </p:spPr>
        <p:txBody>
          <a:bodyPr/>
          <a:lstStyle/>
          <a:p>
            <a:pPr algn="ctr"/>
            <a:r>
              <a:rPr lang="en-US" sz="4000" dirty="0">
                <a:solidFill>
                  <a:srgbClr val="FFFFFF"/>
                </a:solidFill>
                <a:cs typeface="Corbel" charset="0"/>
                <a:sym typeface="Corbel" charset="0"/>
              </a:rPr>
              <a:t>Appropriate Teaching Practices</a:t>
            </a:r>
            <a:endParaRPr lang="en-US" sz="4000" dirty="0">
              <a:solidFill>
                <a:srgbClr val="FFFFFF"/>
              </a:solidFill>
              <a:ea typeface="ヒラギノ角ゴ ProN W3" charset="0"/>
              <a:cs typeface="ヒラギノ角ゴ ProN W3" charset="0"/>
              <a:sym typeface="Corbel" charset="0"/>
            </a:endParaRPr>
          </a:p>
        </p:txBody>
      </p:sp>
      <p:sp>
        <p:nvSpPr>
          <p:cNvPr id="90116" name="Rectangle 4"/>
          <p:cNvSpPr>
            <a:spLocks noGrp="1" noChangeArrowheads="1"/>
          </p:cNvSpPr>
          <p:nvPr>
            <p:ph type="body" idx="4294967295"/>
          </p:nvPr>
        </p:nvSpPr>
        <p:spPr>
          <a:xfrm>
            <a:off x="498276" y="1717866"/>
            <a:ext cx="8188523" cy="4987296"/>
          </a:xfrm>
          <a:prstGeom prst="rect">
            <a:avLst/>
          </a:prstGeom>
          <a:ln/>
        </p:spPr>
        <p:txBody>
          <a:bodyPr lIns="64291" tIns="32146" rIns="64291" bIns="32146">
            <a:normAutofit/>
          </a:bodyPr>
          <a:lstStyle/>
          <a:p>
            <a:r>
              <a:rPr lang="en-US" sz="3200" b="1" dirty="0">
                <a:cs typeface="Corbel"/>
                <a:sym typeface="Corbel Bold" charset="0"/>
              </a:rPr>
              <a:t>Ethical testing begins with ethical teaching</a:t>
            </a:r>
            <a:endParaRPr lang="en-US" sz="3200" b="1" dirty="0">
              <a:ea typeface="ヒラギノ角ゴ ProN W6" charset="0"/>
              <a:cs typeface="Corbel"/>
              <a:sym typeface="Corbel Bold" charset="0"/>
            </a:endParaRPr>
          </a:p>
          <a:p>
            <a:pPr lvl="1"/>
            <a:r>
              <a:rPr lang="en-US" sz="2800" dirty="0">
                <a:cs typeface="Corbel"/>
              </a:rPr>
              <a:t>Ensure that students are enrolled in the appropriate course so that they receive appropriate instruction.</a:t>
            </a:r>
          </a:p>
          <a:p>
            <a:pPr lvl="1"/>
            <a:r>
              <a:rPr lang="en-US" sz="2800" dirty="0">
                <a:cs typeface="Corbel"/>
              </a:rPr>
              <a:t>Provide instruction on the entire curriculum for a course.</a:t>
            </a:r>
          </a:p>
          <a:p>
            <a:pPr lvl="1"/>
            <a:r>
              <a:rPr lang="en-US" sz="2800" dirty="0">
                <a:cs typeface="Corbel"/>
              </a:rPr>
              <a:t>Provide accommodations during instruction to eligible students.</a:t>
            </a:r>
          </a:p>
        </p:txBody>
      </p:sp>
    </p:spTree>
    <p:extLst>
      <p:ext uri="{BB962C8B-B14F-4D97-AF65-F5344CB8AC3E}">
        <p14:creationId xmlns:p14="http://schemas.microsoft.com/office/powerpoint/2010/main" val="8697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a:xfrm>
            <a:off x="314335" y="247623"/>
            <a:ext cx="8372465" cy="1143000"/>
          </a:xfrm>
          <a:ln/>
        </p:spPr>
        <p:txBody>
          <a:bodyPr/>
          <a:lstStyle/>
          <a:p>
            <a:r>
              <a:rPr lang="en-US" sz="3600" dirty="0">
                <a:solidFill>
                  <a:srgbClr val="FFFFFF"/>
                </a:solidFill>
                <a:cs typeface="Corbel" charset="0"/>
                <a:sym typeface="Corbel" charset="0"/>
              </a:rPr>
              <a:t>Appropriate Teaching Practices</a:t>
            </a:r>
            <a:endParaRPr lang="en-US" sz="3600" dirty="0">
              <a:solidFill>
                <a:srgbClr val="000000"/>
              </a:solidFill>
              <a:latin typeface="Corbel" charset="0"/>
              <a:ea typeface="ヒラギノ角ゴ ProN W3" charset="0"/>
              <a:cs typeface="ヒラギノ角ゴ ProN W3" charset="0"/>
              <a:sym typeface="Corbel" charset="0"/>
            </a:endParaRPr>
          </a:p>
        </p:txBody>
      </p:sp>
      <p:sp>
        <p:nvSpPr>
          <p:cNvPr id="92164" name="Rectangle 4"/>
          <p:cNvSpPr>
            <a:spLocks noGrp="1" noChangeArrowheads="1"/>
          </p:cNvSpPr>
          <p:nvPr>
            <p:ph type="body" idx="4294967295"/>
          </p:nvPr>
        </p:nvSpPr>
        <p:spPr>
          <a:xfrm>
            <a:off x="429555" y="1692325"/>
            <a:ext cx="8415204" cy="4938117"/>
          </a:xfrm>
          <a:prstGeom prst="rect">
            <a:avLst/>
          </a:prstGeom>
          <a:ln/>
        </p:spPr>
        <p:txBody>
          <a:bodyPr lIns="64291" tIns="32146" rIns="64291" bIns="32146">
            <a:noAutofit/>
          </a:bodyPr>
          <a:lstStyle/>
          <a:p>
            <a:pPr>
              <a:lnSpc>
                <a:spcPct val="90000"/>
              </a:lnSpc>
            </a:pPr>
            <a:r>
              <a:rPr lang="en-US" sz="3200" b="1" dirty="0" smtClean="0">
                <a:latin typeface="Corbel Bold" charset="0"/>
                <a:cs typeface="Corbel Bold" charset="0"/>
                <a:sym typeface="Corbel Bold" charset="0"/>
              </a:rPr>
              <a:t> </a:t>
            </a:r>
            <a:r>
              <a:rPr lang="en-US" sz="3200" b="1" u="sng" dirty="0" smtClean="0">
                <a:latin typeface="Corbel Bold" charset="0"/>
                <a:cs typeface="Corbel Bold" charset="0"/>
                <a:sym typeface="Corbel Bold" charset="0"/>
              </a:rPr>
              <a:t>During</a:t>
            </a:r>
            <a:r>
              <a:rPr lang="en-US" sz="3200" b="1" dirty="0" smtClean="0">
                <a:latin typeface="Corbel Bold" charset="0"/>
                <a:cs typeface="Corbel Bold" charset="0"/>
                <a:sym typeface="Corbel Bold" charset="0"/>
              </a:rPr>
              <a:t> </a:t>
            </a:r>
            <a:r>
              <a:rPr lang="en-US" sz="3200" b="1" dirty="0">
                <a:latin typeface="Corbel Bold" charset="0"/>
                <a:cs typeface="Corbel Bold" charset="0"/>
                <a:sym typeface="Corbel Bold" charset="0"/>
              </a:rPr>
              <a:t>testing:</a:t>
            </a:r>
            <a:endParaRPr lang="en-US" sz="3200" b="1" dirty="0">
              <a:latin typeface="Corbel Bold" charset="0"/>
              <a:ea typeface="ヒラギノ角ゴ ProN W6" charset="0"/>
              <a:cs typeface="ヒラギノ角ゴ ProN W6" charset="0"/>
              <a:sym typeface="Corbel Bold" charset="0"/>
            </a:endParaRPr>
          </a:p>
          <a:p>
            <a:pPr lvl="1">
              <a:lnSpc>
                <a:spcPct val="90000"/>
              </a:lnSpc>
            </a:pPr>
            <a:r>
              <a:rPr lang="en-US" sz="2600" dirty="0" smtClean="0"/>
              <a:t>All </a:t>
            </a:r>
            <a:r>
              <a:rPr lang="en-US" sz="2600" dirty="0"/>
              <a:t>students are given the correct test.</a:t>
            </a:r>
          </a:p>
          <a:p>
            <a:pPr lvl="1">
              <a:lnSpc>
                <a:spcPct val="90000"/>
              </a:lnSpc>
            </a:pPr>
            <a:r>
              <a:rPr lang="en-US" sz="2600" dirty="0"/>
              <a:t>Information from the TAM is followed exactly.</a:t>
            </a:r>
          </a:p>
          <a:p>
            <a:pPr lvl="1">
              <a:lnSpc>
                <a:spcPct val="90000"/>
              </a:lnSpc>
            </a:pPr>
            <a:r>
              <a:rPr lang="en-US" sz="2600" dirty="0"/>
              <a:t>Accommodations are provided to eligible students</a:t>
            </a:r>
            <a:r>
              <a:rPr lang="en-US" sz="2600" dirty="0" smtClean="0"/>
              <a:t>.</a:t>
            </a:r>
          </a:p>
          <a:p>
            <a:pPr lvl="1">
              <a:lnSpc>
                <a:spcPct val="90000"/>
              </a:lnSpc>
            </a:pPr>
            <a:endParaRPr lang="en-US" sz="1000" dirty="0"/>
          </a:p>
          <a:p>
            <a:pPr>
              <a:lnSpc>
                <a:spcPct val="90000"/>
              </a:lnSpc>
            </a:pPr>
            <a:r>
              <a:rPr lang="en-US" sz="3200" b="1" dirty="0" smtClean="0">
                <a:latin typeface="Corbel Bold" charset="0"/>
                <a:cs typeface="Corbel Bold" charset="0"/>
                <a:sym typeface="Corbel Bold" charset="0"/>
              </a:rPr>
              <a:t> Appropriate </a:t>
            </a:r>
            <a:r>
              <a:rPr lang="en-US" sz="3200" b="1" dirty="0">
                <a:latin typeface="Corbel Bold" charset="0"/>
                <a:cs typeface="Corbel Bold" charset="0"/>
                <a:sym typeface="Corbel Bold" charset="0"/>
              </a:rPr>
              <a:t>Proctoring Includes:</a:t>
            </a:r>
            <a:endParaRPr lang="en-US" sz="3200" b="1" dirty="0">
              <a:latin typeface="Corbel Bold" charset="0"/>
              <a:ea typeface="ヒラギノ角ゴ ProN W6" charset="0"/>
              <a:cs typeface="ヒラギノ角ゴ ProN W6" charset="0"/>
              <a:sym typeface="Corbel Bold" charset="0"/>
            </a:endParaRPr>
          </a:p>
          <a:p>
            <a:pPr lvl="1">
              <a:lnSpc>
                <a:spcPct val="90000"/>
              </a:lnSpc>
            </a:pPr>
            <a:r>
              <a:rPr lang="en-US" sz="2600" dirty="0"/>
              <a:t>The importance of the test, test participation.</a:t>
            </a:r>
          </a:p>
          <a:p>
            <a:pPr lvl="1">
              <a:lnSpc>
                <a:spcPct val="90000"/>
              </a:lnSpc>
            </a:pPr>
            <a:r>
              <a:rPr lang="en-US" sz="2600" dirty="0"/>
              <a:t>The good faith efforts </a:t>
            </a:r>
            <a:r>
              <a:rPr lang="en-US" sz="2600" dirty="0" smtClean="0"/>
              <a:t>from all </a:t>
            </a:r>
            <a:r>
              <a:rPr lang="en-US" sz="2600" dirty="0"/>
              <a:t>students is not undermined</a:t>
            </a:r>
            <a:r>
              <a:rPr lang="en-US" sz="2600" dirty="0" smtClean="0"/>
              <a:t>!</a:t>
            </a:r>
          </a:p>
          <a:p>
            <a:pPr lvl="1">
              <a:lnSpc>
                <a:spcPct val="90000"/>
              </a:lnSpc>
            </a:pPr>
            <a:r>
              <a:rPr lang="en-US" sz="2600" dirty="0" smtClean="0"/>
              <a:t>Active proctoring – move around, etc.</a:t>
            </a:r>
            <a:endParaRPr lang="en-US" sz="2600" dirty="0"/>
          </a:p>
        </p:txBody>
      </p:sp>
    </p:spTree>
    <p:extLst>
      <p:ext uri="{BB962C8B-B14F-4D97-AF65-F5344CB8AC3E}">
        <p14:creationId xmlns:p14="http://schemas.microsoft.com/office/powerpoint/2010/main" val="246045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434" y="1171555"/>
            <a:ext cx="7363972" cy="5173048"/>
          </a:xfrm>
        </p:spPr>
        <p:txBody>
          <a:bodyPr>
            <a:normAutofit/>
          </a:bodyPr>
          <a:lstStyle/>
          <a:p>
            <a:endParaRPr lang="en-US" sz="2800" dirty="0" smtClean="0"/>
          </a:p>
          <a:p>
            <a:r>
              <a:rPr lang="en-US" sz="3000" dirty="0" smtClean="0"/>
              <a:t>Key Concepts for Administrators </a:t>
            </a:r>
          </a:p>
          <a:p>
            <a:pPr lvl="1"/>
            <a:r>
              <a:rPr lang="en-US" sz="2400" dirty="0" smtClean="0"/>
              <a:t>Special Codes, </a:t>
            </a:r>
            <a:r>
              <a:rPr lang="en-US" sz="2400" dirty="0"/>
              <a:t>Spanish-English </a:t>
            </a:r>
            <a:r>
              <a:rPr lang="en-US" sz="2400" dirty="0" smtClean="0"/>
              <a:t>Dictionary, </a:t>
            </a:r>
            <a:r>
              <a:rPr lang="en-US" sz="2400" dirty="0" smtClean="0"/>
              <a:t>Accountability </a:t>
            </a:r>
            <a:r>
              <a:rPr lang="en-US" sz="2400" dirty="0" smtClean="0"/>
              <a:t>Qs, Testing Times, Participation, Test </a:t>
            </a:r>
            <a:r>
              <a:rPr lang="en-US" sz="2400" dirty="0" smtClean="0"/>
              <a:t>Tools</a:t>
            </a:r>
            <a:endParaRPr lang="en-US" sz="2400" dirty="0" smtClean="0"/>
          </a:p>
          <a:p>
            <a:r>
              <a:rPr lang="en-US" sz="3000" dirty="0" smtClean="0"/>
              <a:t>Testing Ethics</a:t>
            </a:r>
          </a:p>
          <a:p>
            <a:r>
              <a:rPr lang="en-US" sz="3000" dirty="0" smtClean="0"/>
              <a:t>Accommodations, Resources, and ELL Students</a:t>
            </a:r>
          </a:p>
          <a:p>
            <a:r>
              <a:rPr lang="en-US" sz="3000" dirty="0" smtClean="0"/>
              <a:t>Entering Accommodations</a:t>
            </a:r>
          </a:p>
          <a:p>
            <a:r>
              <a:rPr lang="en-US" sz="3000" dirty="0" smtClean="0"/>
              <a:t>Content Specific Questions</a:t>
            </a:r>
          </a:p>
          <a:p>
            <a:endParaRPr lang="en-US" sz="2800" dirty="0"/>
          </a:p>
        </p:txBody>
      </p:sp>
      <p:sp>
        <p:nvSpPr>
          <p:cNvPr id="3" name="Title 2"/>
          <p:cNvSpPr>
            <a:spLocks noGrp="1"/>
          </p:cNvSpPr>
          <p:nvPr>
            <p:ph type="title"/>
          </p:nvPr>
        </p:nvSpPr>
        <p:spPr>
          <a:xfrm>
            <a:off x="406400" y="355600"/>
            <a:ext cx="8382000" cy="1054100"/>
          </a:xfrm>
        </p:spPr>
        <p:txBody>
          <a:bodyPr/>
          <a:lstStyle/>
          <a:p>
            <a:r>
              <a:rPr lang="en-US" sz="4800" dirty="0" smtClean="0">
                <a:effectLst>
                  <a:outerShdw blurRad="50800" dist="38100" dir="2700000" algn="tl" rotWithShape="0">
                    <a:srgbClr val="000000">
                      <a:alpha val="51000"/>
                    </a:srgbClr>
                  </a:outerShdw>
                </a:effectLst>
              </a:rPr>
              <a:t>SAGE TRAINING TOPICS</a:t>
            </a:r>
            <a:endParaRPr lang="en-US" sz="4800" dirty="0">
              <a:effectLst>
                <a:outerShdw blurRad="50800" dist="38100" dir="2700000" algn="tl" rotWithShape="0">
                  <a:srgbClr val="000000">
                    <a:alpha val="51000"/>
                  </a:srgbClr>
                </a:outerShdw>
              </a:effectLst>
            </a:endParaRPr>
          </a:p>
        </p:txBody>
      </p:sp>
      <p:pic>
        <p:nvPicPr>
          <p:cNvPr id="4" name="Picture 3" descr="canyons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25636" y="4759808"/>
            <a:ext cx="1762764" cy="1693906"/>
          </a:xfrm>
          <a:prstGeom prst="rect">
            <a:avLst/>
          </a:prstGeom>
        </p:spPr>
      </p:pic>
    </p:spTree>
    <p:extLst>
      <p:ext uri="{BB962C8B-B14F-4D97-AF65-F5344CB8AC3E}">
        <p14:creationId xmlns:p14="http://schemas.microsoft.com/office/powerpoint/2010/main" val="1511687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9469"/>
            <a:ext cx="6324600" cy="1818728"/>
          </a:xfrm>
        </p:spPr>
        <p:txBody>
          <a:bodyPr/>
          <a:lstStyle/>
          <a:p>
            <a:r>
              <a:rPr lang="en-US" sz="4400" dirty="0" smtClean="0"/>
              <a:t>SAGE Accommodations for IEP, 504 or Ell students. </a:t>
            </a:r>
            <a:endParaRPr lang="en-US" sz="4400" dirty="0"/>
          </a:p>
        </p:txBody>
      </p:sp>
    </p:spTree>
    <p:extLst>
      <p:ext uri="{BB962C8B-B14F-4D97-AF65-F5344CB8AC3E}">
        <p14:creationId xmlns:p14="http://schemas.microsoft.com/office/powerpoint/2010/main" val="4152592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627728"/>
            <a:ext cx="8550192" cy="5077236"/>
          </a:xfrm>
        </p:spPr>
        <p:txBody>
          <a:bodyPr>
            <a:normAutofit fontScale="92500" lnSpcReduction="20000"/>
          </a:bodyPr>
          <a:lstStyle/>
          <a:p>
            <a:r>
              <a:rPr lang="en-US" sz="2200" b="1" dirty="0" smtClean="0">
                <a:solidFill>
                  <a:srgbClr val="0000FF"/>
                </a:solidFill>
              </a:rPr>
              <a:t>Accommodations</a:t>
            </a:r>
            <a:r>
              <a:rPr lang="en-US" sz="2200" b="1" dirty="0" smtClean="0"/>
              <a:t> </a:t>
            </a:r>
            <a:r>
              <a:rPr lang="en-US" sz="2200" dirty="0" smtClean="0"/>
              <a:t>are </a:t>
            </a:r>
            <a:r>
              <a:rPr lang="en-US" sz="2200" dirty="0"/>
              <a:t>practices and procedures that provide equitable access during instruction </a:t>
            </a:r>
            <a:r>
              <a:rPr lang="en-US" sz="2200" dirty="0" smtClean="0"/>
              <a:t>and </a:t>
            </a:r>
            <a:r>
              <a:rPr lang="en-US" sz="2200" dirty="0"/>
              <a:t>assessments for special needs students </a:t>
            </a:r>
            <a:r>
              <a:rPr lang="en-US" dirty="0"/>
              <a:t>that do not alter the validity of the assessment, score interpretation, reliability or security of the assessment. </a:t>
            </a:r>
            <a:r>
              <a:rPr lang="en-US" dirty="0" smtClean="0"/>
              <a:t> </a:t>
            </a:r>
            <a:endParaRPr lang="en-US" dirty="0"/>
          </a:p>
          <a:p>
            <a:endParaRPr lang="en-US" dirty="0" smtClean="0"/>
          </a:p>
          <a:p>
            <a:r>
              <a:rPr lang="en-US" dirty="0" smtClean="0">
                <a:solidFill>
                  <a:srgbClr val="0000FF"/>
                </a:solidFill>
              </a:rPr>
              <a:t>Accommodations</a:t>
            </a:r>
            <a:r>
              <a:rPr lang="en-US" dirty="0" smtClean="0"/>
              <a:t> </a:t>
            </a:r>
            <a:r>
              <a:rPr lang="en-US" dirty="0"/>
              <a:t>are intended to reduce or even eliminate the effects of a student’s disability; they do not reduce learning expectations. </a:t>
            </a:r>
            <a:endParaRPr lang="en-US" dirty="0" smtClean="0"/>
          </a:p>
          <a:p>
            <a:endParaRPr lang="en-US" dirty="0" smtClean="0"/>
          </a:p>
          <a:p>
            <a:r>
              <a:rPr lang="en-US" b="1" dirty="0">
                <a:solidFill>
                  <a:srgbClr val="0000FF"/>
                </a:solidFill>
              </a:rPr>
              <a:t>Resources </a:t>
            </a:r>
            <a:r>
              <a:rPr lang="en-US" dirty="0"/>
              <a:t>are best practices that are provided for </a:t>
            </a:r>
            <a:r>
              <a:rPr lang="en-US" b="1" dirty="0"/>
              <a:t>all students</a:t>
            </a:r>
            <a:r>
              <a:rPr lang="en-US" dirty="0"/>
              <a:t>, including students in general education and special needs students. Extended time, breaks, and use of an alternative location are examples of resources which may be used by all students. </a:t>
            </a:r>
          </a:p>
          <a:p>
            <a:endParaRPr lang="en-US" dirty="0"/>
          </a:p>
          <a:p>
            <a:r>
              <a:rPr lang="en-US" dirty="0"/>
              <a:t>A large majority of Accommodations </a:t>
            </a:r>
            <a:r>
              <a:rPr lang="en-US" dirty="0" smtClean="0"/>
              <a:t>in 2013 (</a:t>
            </a:r>
            <a:r>
              <a:rPr lang="en-US" dirty="0"/>
              <a:t>presentation, response, setting, timing) are now classified as Resources this year.  </a:t>
            </a:r>
            <a:r>
              <a:rPr lang="en-US" dirty="0">
                <a:solidFill>
                  <a:srgbClr val="0000FF"/>
                </a:solidFill>
              </a:rPr>
              <a:t>Resources are allowed for </a:t>
            </a:r>
            <a:r>
              <a:rPr lang="en-US" b="1" dirty="0">
                <a:solidFill>
                  <a:srgbClr val="0000FF"/>
                </a:solidFill>
              </a:rPr>
              <a:t>all </a:t>
            </a:r>
            <a:r>
              <a:rPr lang="en-US" b="1" dirty="0" smtClean="0">
                <a:solidFill>
                  <a:srgbClr val="0000FF"/>
                </a:solidFill>
              </a:rPr>
              <a:t>students and built into SAGE</a:t>
            </a:r>
            <a:r>
              <a:rPr lang="en-US" dirty="0" smtClean="0">
                <a:solidFill>
                  <a:srgbClr val="0000FF"/>
                </a:solidFill>
              </a:rPr>
              <a:t>.</a:t>
            </a:r>
            <a:endParaRPr lang="en-US" dirty="0">
              <a:solidFill>
                <a:srgbClr val="0000FF"/>
              </a:solidFill>
            </a:endParaRPr>
          </a:p>
          <a:p>
            <a:endParaRPr lang="en-US" dirty="0"/>
          </a:p>
          <a:p>
            <a:endParaRPr lang="en-US" dirty="0"/>
          </a:p>
          <a:p>
            <a:endParaRPr lang="en-US" dirty="0"/>
          </a:p>
        </p:txBody>
      </p:sp>
      <p:sp>
        <p:nvSpPr>
          <p:cNvPr id="2" name="Title 1"/>
          <p:cNvSpPr>
            <a:spLocks noGrp="1"/>
          </p:cNvSpPr>
          <p:nvPr>
            <p:ph type="title"/>
          </p:nvPr>
        </p:nvSpPr>
        <p:spPr>
          <a:xfrm>
            <a:off x="255840" y="281790"/>
            <a:ext cx="8507160" cy="1054100"/>
          </a:xfrm>
        </p:spPr>
        <p:txBody>
          <a:bodyPr/>
          <a:lstStyle/>
          <a:p>
            <a:r>
              <a:rPr lang="en-US" sz="4000" dirty="0" smtClean="0"/>
              <a:t>RESOURCES &amp; </a:t>
            </a:r>
            <a:r>
              <a:rPr lang="en-US" sz="4000" dirty="0" err="1" smtClean="0"/>
              <a:t>ACCommodations</a:t>
            </a:r>
            <a:endParaRPr lang="en-US" sz="4000" dirty="0"/>
          </a:p>
        </p:txBody>
      </p:sp>
    </p:spTree>
    <p:extLst>
      <p:ext uri="{BB962C8B-B14F-4D97-AF65-F5344CB8AC3E}">
        <p14:creationId xmlns:p14="http://schemas.microsoft.com/office/powerpoint/2010/main" val="34111629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Scribe </a:t>
            </a:r>
            <a:br>
              <a:rPr lang="en-US" sz="4000" b="1" dirty="0" smtClean="0"/>
            </a:br>
            <a:r>
              <a:rPr lang="en-US" sz="2000" b="1" dirty="0" smtClean="0"/>
              <a:t>student does not need an IEP or 504</a:t>
            </a:r>
            <a:endParaRPr lang="en-US" sz="2000" b="1" dirty="0"/>
          </a:p>
        </p:txBody>
      </p:sp>
      <p:sp>
        <p:nvSpPr>
          <p:cNvPr id="3" name="Content Placeholder 2"/>
          <p:cNvSpPr>
            <a:spLocks noGrp="1"/>
          </p:cNvSpPr>
          <p:nvPr>
            <p:ph idx="1"/>
          </p:nvPr>
        </p:nvSpPr>
        <p:spPr/>
        <p:txBody>
          <a:bodyPr>
            <a:normAutofit/>
          </a:bodyPr>
          <a:lstStyle/>
          <a:p>
            <a:r>
              <a:rPr lang="en-US" dirty="0"/>
              <a:t>A student who experiences a debilitating injury just prior to testing that prevents him or her from being able to write may need a scribe. </a:t>
            </a:r>
            <a:r>
              <a:rPr lang="en-US" b="1" dirty="0"/>
              <a:t>Scribes must have experience and understanding of how to effectively scribe for a student</a:t>
            </a:r>
            <a:r>
              <a:rPr lang="en-US" dirty="0"/>
              <a:t>. </a:t>
            </a:r>
            <a:endParaRPr lang="en-US" dirty="0" smtClean="0"/>
          </a:p>
          <a:p>
            <a:endParaRPr lang="en-US" dirty="0" smtClean="0"/>
          </a:p>
          <a:p>
            <a:r>
              <a:rPr lang="en-US" dirty="0" smtClean="0"/>
              <a:t>The Scribe </a:t>
            </a:r>
            <a:r>
              <a:rPr lang="en-US" dirty="0"/>
              <a:t>Guidelines </a:t>
            </a:r>
            <a:r>
              <a:rPr lang="en-US" dirty="0" smtClean="0"/>
              <a:t>and procedures can be found </a:t>
            </a:r>
            <a:r>
              <a:rPr lang="en-US" dirty="0"/>
              <a:t>on the USOE Assessment </a:t>
            </a:r>
            <a:r>
              <a:rPr lang="en-US" dirty="0" smtClean="0"/>
              <a:t>website at: </a:t>
            </a:r>
            <a:r>
              <a:rPr lang="en-US" dirty="0">
                <a:hlinkClick r:id="rId2"/>
              </a:rPr>
              <a:t>http://</a:t>
            </a:r>
            <a:r>
              <a:rPr lang="en-US" dirty="0" smtClean="0">
                <a:hlinkClick r:id="rId2"/>
              </a:rPr>
              <a:t>www.schools.utah.gov</a:t>
            </a:r>
            <a:r>
              <a:rPr lang="en-US" dirty="0">
                <a:hlinkClick r:id="rId2"/>
              </a:rPr>
              <a:t>/assessment/Special-Needs/</a:t>
            </a:r>
            <a:r>
              <a:rPr lang="en-US" dirty="0" smtClean="0">
                <a:hlinkClick r:id="rId2"/>
              </a:rPr>
              <a:t>ScribeGuidelines.aspx</a:t>
            </a:r>
            <a:r>
              <a:rPr lang="en-US" dirty="0" smtClean="0"/>
              <a:t> </a:t>
            </a:r>
          </a:p>
          <a:p>
            <a:endParaRPr lang="en-US" dirty="0"/>
          </a:p>
          <a:p>
            <a:r>
              <a:rPr lang="en-US" dirty="0" smtClean="0"/>
              <a:t>A student does not need an IEP or 504 to receive Scribe services.  See the above guidelines</a:t>
            </a:r>
            <a:endParaRPr lang="en-US" dirty="0"/>
          </a:p>
        </p:txBody>
      </p:sp>
    </p:spTree>
    <p:extLst>
      <p:ext uri="{BB962C8B-B14F-4D97-AF65-F5344CB8AC3E}">
        <p14:creationId xmlns:p14="http://schemas.microsoft.com/office/powerpoint/2010/main" val="41845898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Accommodation:</a:t>
            </a:r>
            <a:br>
              <a:rPr lang="en-US" sz="2000" b="1" dirty="0" smtClean="0"/>
            </a:br>
            <a:r>
              <a:rPr lang="en-US" sz="4000" b="1" dirty="0" smtClean="0"/>
              <a:t>American </a:t>
            </a:r>
            <a:r>
              <a:rPr lang="en-US" sz="4000" b="1" dirty="0" smtClean="0"/>
              <a:t>Sign Language</a:t>
            </a:r>
            <a:endParaRPr lang="en-US" sz="4000" b="1" dirty="0"/>
          </a:p>
        </p:txBody>
      </p:sp>
      <p:sp>
        <p:nvSpPr>
          <p:cNvPr id="3" name="Content Placeholder 2"/>
          <p:cNvSpPr>
            <a:spLocks noGrp="1"/>
          </p:cNvSpPr>
          <p:nvPr>
            <p:ph idx="1"/>
          </p:nvPr>
        </p:nvSpPr>
        <p:spPr>
          <a:xfrm>
            <a:off x="381000" y="1536193"/>
            <a:ext cx="8407400" cy="4406900"/>
          </a:xfrm>
        </p:spPr>
        <p:txBody>
          <a:bodyPr>
            <a:normAutofit/>
          </a:bodyPr>
          <a:lstStyle/>
          <a:p>
            <a:endParaRPr lang="en-US" dirty="0"/>
          </a:p>
          <a:p>
            <a:r>
              <a:rPr lang="en-US" sz="2400" dirty="0" smtClean="0"/>
              <a:t>Allowed </a:t>
            </a:r>
            <a:r>
              <a:rPr lang="en-US" sz="2400" dirty="0"/>
              <a:t>for English language arts listening passages which have an embedded video of a human signing for students with disabilities with USOE authorization</a:t>
            </a:r>
            <a:r>
              <a:rPr lang="en-US" sz="2400" b="1" dirty="0"/>
              <a:t>. Human signing on any portion of the ELA, Math or Science assessments is not allowed except for directions</a:t>
            </a:r>
            <a:r>
              <a:rPr lang="en-US" sz="2400" dirty="0"/>
              <a:t>. </a:t>
            </a:r>
          </a:p>
          <a:p>
            <a:pPr marL="0" indent="0">
              <a:buNone/>
            </a:pPr>
            <a:endParaRPr lang="en-US" sz="2400" dirty="0" smtClean="0"/>
          </a:p>
          <a:p>
            <a:r>
              <a:rPr lang="en-US" sz="2400" dirty="0" smtClean="0"/>
              <a:t>If </a:t>
            </a:r>
            <a:r>
              <a:rPr lang="en-US" sz="2400" dirty="0"/>
              <a:t>human sign is allowed on the assessment, only a </a:t>
            </a:r>
            <a:r>
              <a:rPr lang="en-US" sz="2400" b="1" dirty="0"/>
              <a:t>certified interpreter</a:t>
            </a:r>
            <a:r>
              <a:rPr lang="en-US" sz="2400" dirty="0"/>
              <a:t> may sign statewide assessments.</a:t>
            </a:r>
          </a:p>
        </p:txBody>
      </p:sp>
    </p:spTree>
    <p:extLst>
      <p:ext uri="{BB962C8B-B14F-4D97-AF65-F5344CB8AC3E}">
        <p14:creationId xmlns:p14="http://schemas.microsoft.com/office/powerpoint/2010/main" val="41430251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05" y="255100"/>
            <a:ext cx="8692425" cy="1054100"/>
          </a:xfrm>
        </p:spPr>
        <p:txBody>
          <a:bodyPr/>
          <a:lstStyle/>
          <a:p>
            <a:r>
              <a:rPr lang="en-US" sz="2000" b="1" dirty="0"/>
              <a:t>Accommodation:</a:t>
            </a:r>
            <a:r>
              <a:rPr lang="en-US" sz="4000" b="1" dirty="0"/>
              <a:t/>
            </a:r>
            <a:br>
              <a:rPr lang="en-US" sz="4000" b="1" dirty="0"/>
            </a:br>
            <a:r>
              <a:rPr lang="en-US" sz="3400" b="1" dirty="0"/>
              <a:t>Large </a:t>
            </a:r>
            <a:r>
              <a:rPr lang="en-US" sz="3400" b="1" dirty="0" smtClean="0"/>
              <a:t>Print / </a:t>
            </a:r>
            <a:r>
              <a:rPr lang="en-US" sz="3400" b="1" dirty="0" smtClean="0"/>
              <a:t>Standard </a:t>
            </a:r>
            <a:r>
              <a:rPr lang="en-US" sz="3400" b="1" dirty="0" smtClean="0"/>
              <a:t>Sized Paper</a:t>
            </a:r>
            <a:endParaRPr lang="en-US" sz="3400" b="1" dirty="0"/>
          </a:p>
        </p:txBody>
      </p:sp>
      <p:sp>
        <p:nvSpPr>
          <p:cNvPr id="3" name="Content Placeholder 2"/>
          <p:cNvSpPr>
            <a:spLocks noGrp="1"/>
          </p:cNvSpPr>
          <p:nvPr>
            <p:ph idx="1"/>
          </p:nvPr>
        </p:nvSpPr>
        <p:spPr>
          <a:xfrm>
            <a:off x="381000" y="1810798"/>
            <a:ext cx="8407400" cy="4406900"/>
          </a:xfrm>
        </p:spPr>
        <p:txBody>
          <a:bodyPr>
            <a:normAutofit/>
          </a:bodyPr>
          <a:lstStyle/>
          <a:p>
            <a:r>
              <a:rPr lang="en-US" sz="2400" b="1" dirty="0" smtClean="0"/>
              <a:t>Large Print: </a:t>
            </a:r>
            <a:r>
              <a:rPr lang="en-US" sz="2400" dirty="0" smtClean="0"/>
              <a:t>All </a:t>
            </a:r>
            <a:r>
              <a:rPr lang="en-US" sz="2400" dirty="0"/>
              <a:t>text and graphic materials, including labels and captions on pictures, diagrams, maps, charts, exponential numbers, notes, and footnotes, must be presented in </a:t>
            </a:r>
            <a:r>
              <a:rPr lang="en-US" sz="2400" b="1" dirty="0"/>
              <a:t>at least 18-point</a:t>
            </a:r>
            <a:r>
              <a:rPr lang="en-US" sz="2400" dirty="0"/>
              <a:t> type for students who </a:t>
            </a:r>
            <a:r>
              <a:rPr lang="en-US" sz="2400" dirty="0" smtClean="0"/>
              <a:t>nee</a:t>
            </a:r>
            <a:r>
              <a:rPr lang="en-US" sz="2400" dirty="0"/>
              <a:t>d large print. </a:t>
            </a:r>
          </a:p>
          <a:p>
            <a:endParaRPr lang="en-US" sz="2400" dirty="0"/>
          </a:p>
          <a:p>
            <a:r>
              <a:rPr lang="en-US" sz="2400" b="1" dirty="0" smtClean="0"/>
              <a:t>Standard </a:t>
            </a:r>
            <a:r>
              <a:rPr lang="en-US" sz="2400" b="1" dirty="0"/>
              <a:t>size </a:t>
            </a:r>
            <a:r>
              <a:rPr lang="en-US" sz="2400" b="1" dirty="0" smtClean="0"/>
              <a:t>paper: </a:t>
            </a:r>
            <a:r>
              <a:rPr lang="en-US" sz="2400" dirty="0" smtClean="0"/>
              <a:t>available </a:t>
            </a:r>
            <a:r>
              <a:rPr lang="en-US" sz="2400" dirty="0"/>
              <a:t>on request for students with </a:t>
            </a:r>
            <a:r>
              <a:rPr lang="en-US" sz="2400" dirty="0" smtClean="0"/>
              <a:t>disabilities. </a:t>
            </a:r>
            <a:r>
              <a:rPr lang="en-US" sz="2400" dirty="0"/>
              <a:t>On request, standard size paper can be provided at student’s school. </a:t>
            </a:r>
          </a:p>
        </p:txBody>
      </p:sp>
    </p:spTree>
    <p:extLst>
      <p:ext uri="{BB962C8B-B14F-4D97-AF65-F5344CB8AC3E}">
        <p14:creationId xmlns:p14="http://schemas.microsoft.com/office/powerpoint/2010/main" val="19134307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Accommodation:</a:t>
            </a:r>
            <a:br>
              <a:rPr lang="en-US" sz="2000" b="1" dirty="0"/>
            </a:br>
            <a:r>
              <a:rPr lang="en-US" sz="4000" b="1" dirty="0" smtClean="0"/>
              <a:t>Braille </a:t>
            </a:r>
            <a:r>
              <a:rPr lang="en-US" sz="4000" b="1" dirty="0" smtClean="0"/>
              <a:t>&amp; TACTILE GRAPHICS</a:t>
            </a:r>
            <a:endParaRPr lang="en-US" sz="4000" b="1" dirty="0"/>
          </a:p>
        </p:txBody>
      </p:sp>
      <p:sp>
        <p:nvSpPr>
          <p:cNvPr id="3" name="Content Placeholder 2"/>
          <p:cNvSpPr>
            <a:spLocks noGrp="1"/>
          </p:cNvSpPr>
          <p:nvPr>
            <p:ph idx="1"/>
          </p:nvPr>
        </p:nvSpPr>
        <p:spPr/>
        <p:txBody>
          <a:bodyPr>
            <a:normAutofit/>
          </a:bodyPr>
          <a:lstStyle/>
          <a:p>
            <a:r>
              <a:rPr lang="en-US" sz="2400" dirty="0"/>
              <a:t>We ask that they notify us if it is being used, but do not require approval or a list of the students who are requesting the accommodation. </a:t>
            </a:r>
            <a:r>
              <a:rPr lang="en-US" sz="2400" dirty="0" smtClean="0"/>
              <a:t>(Need USOE Authorization)</a:t>
            </a:r>
          </a:p>
          <a:p>
            <a:endParaRPr lang="en-US" sz="2400" dirty="0"/>
          </a:p>
          <a:p>
            <a:r>
              <a:rPr lang="en-US" sz="2400" b="1" spc="-10" dirty="0">
                <a:latin typeface="Calibri" pitchFamily="34" charset="0"/>
                <a:cs typeface="Calibri"/>
              </a:rPr>
              <a:t>P</a:t>
            </a:r>
            <a:r>
              <a:rPr lang="en-US" sz="2400" b="1" dirty="0">
                <a:latin typeface="Calibri" pitchFamily="34" charset="0"/>
                <a:cs typeface="Calibri"/>
              </a:rPr>
              <a:t>ri</a:t>
            </a:r>
            <a:r>
              <a:rPr lang="en-US" sz="2400" b="1" spc="-20" dirty="0">
                <a:latin typeface="Calibri" pitchFamily="34" charset="0"/>
                <a:cs typeface="Calibri"/>
              </a:rPr>
              <a:t>n</a:t>
            </a:r>
            <a:r>
              <a:rPr lang="en-US" sz="2400" b="1" spc="-5" dirty="0">
                <a:latin typeface="Calibri" pitchFamily="34" charset="0"/>
                <a:cs typeface="Calibri"/>
              </a:rPr>
              <a:t>t</a:t>
            </a:r>
            <a:r>
              <a:rPr lang="en-US" sz="2400" b="1" dirty="0">
                <a:latin typeface="Calibri" pitchFamily="34" charset="0"/>
                <a:cs typeface="Calibri"/>
              </a:rPr>
              <a:t>s</a:t>
            </a:r>
            <a:r>
              <a:rPr lang="en-US" sz="2400" b="1" spc="10" dirty="0">
                <a:latin typeface="Calibri" pitchFamily="34" charset="0"/>
                <a:cs typeface="Calibri"/>
              </a:rPr>
              <a:t> </a:t>
            </a:r>
            <a:r>
              <a:rPr lang="en-US" sz="2400" b="1" spc="-15" dirty="0">
                <a:latin typeface="Calibri" pitchFamily="34" charset="0"/>
                <a:cs typeface="Calibri"/>
              </a:rPr>
              <a:t>t</a:t>
            </a:r>
            <a:r>
              <a:rPr lang="en-US" sz="2400" b="1" spc="-5" dirty="0">
                <a:latin typeface="Calibri" pitchFamily="34" charset="0"/>
                <a:cs typeface="Calibri"/>
              </a:rPr>
              <a:t>a</a:t>
            </a:r>
            <a:r>
              <a:rPr lang="en-US" sz="2400" b="1" spc="-10" dirty="0">
                <a:latin typeface="Calibri" pitchFamily="34" charset="0"/>
                <a:cs typeface="Calibri"/>
              </a:rPr>
              <a:t>c</a:t>
            </a:r>
            <a:r>
              <a:rPr lang="en-US" sz="2400" b="1" spc="-5" dirty="0">
                <a:latin typeface="Calibri" pitchFamily="34" charset="0"/>
                <a:cs typeface="Calibri"/>
              </a:rPr>
              <a:t>t</a:t>
            </a:r>
            <a:r>
              <a:rPr lang="en-US" sz="2400" b="1" dirty="0">
                <a:latin typeface="Calibri" pitchFamily="34" charset="0"/>
                <a:cs typeface="Calibri"/>
              </a:rPr>
              <a:t>ile</a:t>
            </a:r>
            <a:r>
              <a:rPr lang="en-US" sz="2400" b="1" spc="5" dirty="0">
                <a:latin typeface="Calibri" pitchFamily="34" charset="0"/>
                <a:cs typeface="Calibri"/>
              </a:rPr>
              <a:t> </a:t>
            </a:r>
            <a:r>
              <a:rPr lang="en-US" sz="2400" b="1" spc="-25" dirty="0">
                <a:latin typeface="Calibri" pitchFamily="34" charset="0"/>
                <a:cs typeface="Calibri"/>
              </a:rPr>
              <a:t>r</a:t>
            </a:r>
            <a:r>
              <a:rPr lang="en-US" sz="2400" b="1" spc="-5" dirty="0">
                <a:latin typeface="Calibri" pitchFamily="34" charset="0"/>
                <a:cs typeface="Calibri"/>
              </a:rPr>
              <a:t>e</a:t>
            </a:r>
            <a:r>
              <a:rPr lang="en-US" sz="2400" b="1" spc="-10" dirty="0">
                <a:latin typeface="Calibri" pitchFamily="34" charset="0"/>
                <a:cs typeface="Calibri"/>
              </a:rPr>
              <a:t>p</a:t>
            </a:r>
            <a:r>
              <a:rPr lang="en-US" sz="2400" b="1" spc="-25" dirty="0">
                <a:latin typeface="Calibri" pitchFamily="34" charset="0"/>
                <a:cs typeface="Calibri"/>
              </a:rPr>
              <a:t>r</a:t>
            </a:r>
            <a:r>
              <a:rPr lang="en-US" sz="2400" b="1" spc="-5" dirty="0">
                <a:latin typeface="Calibri" pitchFamily="34" charset="0"/>
                <a:cs typeface="Calibri"/>
              </a:rPr>
              <a:t>e</a:t>
            </a:r>
            <a:r>
              <a:rPr lang="en-US" sz="2400" b="1" dirty="0">
                <a:latin typeface="Calibri" pitchFamily="34" charset="0"/>
                <a:cs typeface="Calibri"/>
              </a:rPr>
              <a:t>s</a:t>
            </a:r>
            <a:r>
              <a:rPr lang="en-US" sz="2400" b="1" spc="-5" dirty="0">
                <a:latin typeface="Calibri" pitchFamily="34" charset="0"/>
                <a:cs typeface="Calibri"/>
              </a:rPr>
              <a:t>e</a:t>
            </a:r>
            <a:r>
              <a:rPr lang="en-US" sz="2400" b="1" spc="-20" dirty="0">
                <a:latin typeface="Calibri" pitchFamily="34" charset="0"/>
                <a:cs typeface="Calibri"/>
              </a:rPr>
              <a:t>n</a:t>
            </a:r>
            <a:r>
              <a:rPr lang="en-US" sz="2400" b="1" spc="-15" dirty="0">
                <a:latin typeface="Calibri" pitchFamily="34" charset="0"/>
                <a:cs typeface="Calibri"/>
              </a:rPr>
              <a:t>ta</a:t>
            </a:r>
            <a:r>
              <a:rPr lang="en-US" sz="2400" b="1" spc="-5" dirty="0">
                <a:latin typeface="Calibri" pitchFamily="34" charset="0"/>
                <a:cs typeface="Calibri"/>
              </a:rPr>
              <a:t>t</a:t>
            </a:r>
            <a:r>
              <a:rPr lang="en-US" sz="2400" b="1" dirty="0">
                <a:latin typeface="Calibri" pitchFamily="34" charset="0"/>
                <a:cs typeface="Calibri"/>
              </a:rPr>
              <a:t>io</a:t>
            </a:r>
            <a:r>
              <a:rPr lang="en-US" sz="2400" b="1" spc="-10" dirty="0">
                <a:latin typeface="Calibri" pitchFamily="34" charset="0"/>
                <a:cs typeface="Calibri"/>
              </a:rPr>
              <a:t>n</a:t>
            </a:r>
            <a:r>
              <a:rPr lang="en-US" sz="2400" b="1" dirty="0">
                <a:latin typeface="Calibri" pitchFamily="34" charset="0"/>
                <a:cs typeface="Calibri"/>
              </a:rPr>
              <a:t>s</a:t>
            </a:r>
            <a:r>
              <a:rPr lang="en-US" sz="2400" b="1" spc="30" dirty="0">
                <a:latin typeface="Calibri" pitchFamily="34" charset="0"/>
                <a:cs typeface="Calibri"/>
              </a:rPr>
              <a:t> </a:t>
            </a:r>
            <a:r>
              <a:rPr lang="en-US" sz="2400" b="1" dirty="0">
                <a:latin typeface="Calibri" pitchFamily="34" charset="0"/>
                <a:cs typeface="Calibri"/>
              </a:rPr>
              <a:t>of</a:t>
            </a:r>
            <a:r>
              <a:rPr lang="en-US" sz="2400" b="1" spc="-15" dirty="0">
                <a:latin typeface="Calibri" pitchFamily="34" charset="0"/>
                <a:cs typeface="Calibri"/>
              </a:rPr>
              <a:t> </a:t>
            </a:r>
            <a:r>
              <a:rPr lang="en-US" sz="2400" b="1" spc="-5" dirty="0">
                <a:latin typeface="Calibri" pitchFamily="34" charset="0"/>
                <a:cs typeface="Calibri"/>
              </a:rPr>
              <a:t>g</a:t>
            </a:r>
            <a:r>
              <a:rPr lang="en-US" sz="2400" b="1" spc="-25" dirty="0">
                <a:latin typeface="Calibri" pitchFamily="34" charset="0"/>
                <a:cs typeface="Calibri"/>
              </a:rPr>
              <a:t>r</a:t>
            </a:r>
            <a:r>
              <a:rPr lang="en-US" sz="2400" b="1" spc="-5" dirty="0">
                <a:latin typeface="Calibri" pitchFamily="34" charset="0"/>
                <a:cs typeface="Calibri"/>
              </a:rPr>
              <a:t>a</a:t>
            </a:r>
            <a:r>
              <a:rPr lang="en-US" sz="2400" b="1" spc="-10" dirty="0">
                <a:latin typeface="Calibri" pitchFamily="34" charset="0"/>
                <a:cs typeface="Calibri"/>
              </a:rPr>
              <a:t>ph</a:t>
            </a:r>
            <a:r>
              <a:rPr lang="en-US" sz="2400" b="1" dirty="0">
                <a:latin typeface="Calibri" pitchFamily="34" charset="0"/>
                <a:cs typeface="Calibri"/>
              </a:rPr>
              <a:t>i</a:t>
            </a:r>
            <a:r>
              <a:rPr lang="en-US" sz="2400" b="1" spc="-10" dirty="0">
                <a:latin typeface="Calibri" pitchFamily="34" charset="0"/>
                <a:cs typeface="Calibri"/>
              </a:rPr>
              <a:t>c</a:t>
            </a:r>
            <a:r>
              <a:rPr lang="en-US" sz="2400" b="1" dirty="0">
                <a:latin typeface="Calibri" pitchFamily="34" charset="0"/>
                <a:cs typeface="Calibri"/>
              </a:rPr>
              <a:t>s</a:t>
            </a:r>
            <a:r>
              <a:rPr lang="en-US" sz="2400" b="1" spc="10" dirty="0">
                <a:latin typeface="Calibri" pitchFamily="34" charset="0"/>
                <a:cs typeface="Calibri"/>
              </a:rPr>
              <a:t> </a:t>
            </a:r>
            <a:r>
              <a:rPr lang="en-US" sz="2400" b="1" spc="-10" dirty="0">
                <a:latin typeface="Calibri" pitchFamily="34" charset="0"/>
                <a:cs typeface="Calibri"/>
              </a:rPr>
              <a:t>u</a:t>
            </a:r>
            <a:r>
              <a:rPr lang="en-US" sz="2400" b="1" dirty="0">
                <a:latin typeface="Calibri" pitchFamily="34" charset="0"/>
                <a:cs typeface="Calibri"/>
              </a:rPr>
              <a:t>si</a:t>
            </a:r>
            <a:r>
              <a:rPr lang="en-US" sz="2400" b="1" spc="-10" dirty="0">
                <a:latin typeface="Calibri" pitchFamily="34" charset="0"/>
                <a:cs typeface="Calibri"/>
              </a:rPr>
              <a:t>n</a:t>
            </a:r>
            <a:r>
              <a:rPr lang="en-US" sz="2400" b="1" dirty="0">
                <a:latin typeface="Calibri" pitchFamily="34" charset="0"/>
                <a:cs typeface="Calibri"/>
              </a:rPr>
              <a:t>g</a:t>
            </a:r>
            <a:r>
              <a:rPr lang="en-US" sz="2400" b="1" spc="5" dirty="0">
                <a:latin typeface="Calibri" pitchFamily="34" charset="0"/>
                <a:cs typeface="Calibri"/>
              </a:rPr>
              <a:t> </a:t>
            </a:r>
            <a:r>
              <a:rPr lang="en-US" sz="2400" b="1" spc="-5" dirty="0">
                <a:latin typeface="Calibri" pitchFamily="34" charset="0"/>
                <a:cs typeface="Calibri"/>
              </a:rPr>
              <a:t>a</a:t>
            </a:r>
            <a:r>
              <a:rPr lang="en-US" sz="2400" b="1" dirty="0">
                <a:latin typeface="Calibri" pitchFamily="34" charset="0"/>
                <a:cs typeface="Calibri"/>
              </a:rPr>
              <a:t>n </a:t>
            </a:r>
            <a:r>
              <a:rPr lang="en-US" sz="2400" b="1" spc="-30" dirty="0">
                <a:latin typeface="Calibri" pitchFamily="34" charset="0"/>
                <a:cs typeface="Calibri"/>
              </a:rPr>
              <a:t>e</a:t>
            </a:r>
            <a:r>
              <a:rPr lang="en-US" sz="2400" b="1" dirty="0">
                <a:latin typeface="Calibri" pitchFamily="34" charset="0"/>
                <a:cs typeface="Calibri"/>
              </a:rPr>
              <a:t>x</a:t>
            </a:r>
            <a:r>
              <a:rPr lang="en-US" sz="2400" b="1" spc="-15" dirty="0">
                <a:latin typeface="Calibri" pitchFamily="34" charset="0"/>
                <a:cs typeface="Calibri"/>
              </a:rPr>
              <a:t>t</a:t>
            </a:r>
            <a:r>
              <a:rPr lang="en-US" sz="2400" b="1" spc="-5" dirty="0">
                <a:latin typeface="Calibri" pitchFamily="34" charset="0"/>
                <a:cs typeface="Calibri"/>
              </a:rPr>
              <a:t>e</a:t>
            </a:r>
            <a:r>
              <a:rPr lang="en-US" sz="2400" b="1" dirty="0">
                <a:latin typeface="Calibri" pitchFamily="34" charset="0"/>
                <a:cs typeface="Calibri"/>
              </a:rPr>
              <a:t>r</a:t>
            </a:r>
            <a:r>
              <a:rPr lang="en-US" sz="2400" b="1" spc="-10" dirty="0">
                <a:latin typeface="Calibri" pitchFamily="34" charset="0"/>
                <a:cs typeface="Calibri"/>
              </a:rPr>
              <a:t>n</a:t>
            </a:r>
            <a:r>
              <a:rPr lang="en-US" sz="2400" b="1" spc="-5" dirty="0">
                <a:latin typeface="Calibri" pitchFamily="34" charset="0"/>
                <a:cs typeface="Calibri"/>
              </a:rPr>
              <a:t>a</a:t>
            </a:r>
            <a:r>
              <a:rPr lang="en-US" sz="2400" b="1" dirty="0">
                <a:latin typeface="Calibri" pitchFamily="34" charset="0"/>
                <a:cs typeface="Calibri"/>
              </a:rPr>
              <a:t>l</a:t>
            </a:r>
            <a:r>
              <a:rPr lang="en-US" sz="2400" b="1" spc="20" dirty="0">
                <a:latin typeface="Calibri" pitchFamily="34" charset="0"/>
                <a:cs typeface="Calibri"/>
              </a:rPr>
              <a:t> </a:t>
            </a:r>
            <a:r>
              <a:rPr lang="en-US" sz="2400" b="1" spc="-5" dirty="0">
                <a:latin typeface="Calibri" pitchFamily="34" charset="0"/>
                <a:cs typeface="Calibri"/>
              </a:rPr>
              <a:t>e</a:t>
            </a:r>
            <a:r>
              <a:rPr lang="en-US" sz="2400" b="1" spc="-10" dirty="0">
                <a:latin typeface="Calibri" pitchFamily="34" charset="0"/>
                <a:cs typeface="Calibri"/>
              </a:rPr>
              <a:t>mb</a:t>
            </a:r>
            <a:r>
              <a:rPr lang="en-US" sz="2400" b="1" dirty="0">
                <a:latin typeface="Calibri" pitchFamily="34" charset="0"/>
                <a:cs typeface="Calibri"/>
              </a:rPr>
              <a:t>oss</a:t>
            </a:r>
            <a:r>
              <a:rPr lang="en-US" sz="2400" b="1" spc="-5" dirty="0">
                <a:latin typeface="Calibri" pitchFamily="34" charset="0"/>
                <a:cs typeface="Calibri"/>
              </a:rPr>
              <a:t>e</a:t>
            </a:r>
            <a:r>
              <a:rPr lang="en-US" sz="2400" b="1" dirty="0">
                <a:latin typeface="Calibri" pitchFamily="34" charset="0"/>
                <a:cs typeface="Calibri"/>
              </a:rPr>
              <a:t>r</a:t>
            </a:r>
            <a:r>
              <a:rPr lang="en-US" sz="2400" b="1" spc="-5" dirty="0">
                <a:latin typeface="Calibri" pitchFamily="34" charset="0"/>
                <a:cs typeface="Calibri"/>
              </a:rPr>
              <a:t> </a:t>
            </a:r>
            <a:r>
              <a:rPr lang="en-US" sz="2400" b="1" spc="-10" dirty="0">
                <a:latin typeface="Calibri" pitchFamily="34" charset="0"/>
                <a:cs typeface="Calibri"/>
              </a:rPr>
              <a:t>p</a:t>
            </a:r>
            <a:r>
              <a:rPr lang="en-US" sz="2400" b="1" dirty="0">
                <a:latin typeface="Calibri" pitchFamily="34" charset="0"/>
                <a:cs typeface="Calibri"/>
              </a:rPr>
              <a:t>ri</a:t>
            </a:r>
            <a:r>
              <a:rPr lang="en-US" sz="2400" b="1" spc="-20" dirty="0">
                <a:latin typeface="Calibri" pitchFamily="34" charset="0"/>
                <a:cs typeface="Calibri"/>
              </a:rPr>
              <a:t>n</a:t>
            </a:r>
            <a:r>
              <a:rPr lang="en-US" sz="2400" b="1" spc="-15" dirty="0">
                <a:latin typeface="Calibri" pitchFamily="34" charset="0"/>
                <a:cs typeface="Calibri"/>
              </a:rPr>
              <a:t>t</a:t>
            </a:r>
            <a:r>
              <a:rPr lang="en-US" sz="2400" b="1" spc="-5" dirty="0">
                <a:latin typeface="Calibri" pitchFamily="34" charset="0"/>
                <a:cs typeface="Calibri"/>
              </a:rPr>
              <a:t>e</a:t>
            </a:r>
            <a:r>
              <a:rPr lang="en-US" sz="2400" b="1" dirty="0">
                <a:latin typeface="Calibri" pitchFamily="34" charset="0"/>
                <a:cs typeface="Calibri"/>
              </a:rPr>
              <a:t>r.  USOE needs to be contacted for this accommodation.</a:t>
            </a:r>
          </a:p>
          <a:p>
            <a:endParaRPr lang="en-US" sz="2800" dirty="0"/>
          </a:p>
        </p:txBody>
      </p:sp>
    </p:spTree>
    <p:extLst>
      <p:ext uri="{BB962C8B-B14F-4D97-AF65-F5344CB8AC3E}">
        <p14:creationId xmlns:p14="http://schemas.microsoft.com/office/powerpoint/2010/main" val="18076169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SAGE RESOURCES: Access for </a:t>
            </a:r>
            <a:br>
              <a:rPr lang="en-US" dirty="0" smtClean="0"/>
            </a:br>
            <a:r>
              <a:rPr lang="en-US" dirty="0" smtClean="0"/>
              <a:t>all students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603032021"/>
              </p:ext>
            </p:extLst>
          </p:nvPr>
        </p:nvGraphicFramePr>
        <p:xfrm>
          <a:off x="191176" y="1541754"/>
          <a:ext cx="8698492" cy="5199093"/>
        </p:xfrm>
        <a:graphic>
          <a:graphicData uri="http://schemas.openxmlformats.org/drawingml/2006/table">
            <a:tbl>
              <a:tblPr firstRow="1" bandRow="1">
                <a:tableStyleId>{5C22544A-7EE6-4342-B048-85BDC9FD1C3A}</a:tableStyleId>
              </a:tblPr>
              <a:tblGrid>
                <a:gridCol w="1932998"/>
                <a:gridCol w="4962981"/>
                <a:gridCol w="1802513"/>
              </a:tblGrid>
              <a:tr h="382995">
                <a:tc>
                  <a:txBody>
                    <a:bodyPr/>
                    <a:lstStyle/>
                    <a:p>
                      <a:pPr algn="ctr"/>
                      <a:r>
                        <a:rPr lang="en-US" sz="1800" b="1" dirty="0" smtClean="0">
                          <a:latin typeface="Calibri" pitchFamily="34" charset="0"/>
                        </a:rPr>
                        <a:t>Feature</a:t>
                      </a:r>
                      <a:endParaRPr lang="en-US" sz="1800" b="1" dirty="0">
                        <a:latin typeface="Calibri" pitchFamily="34" charset="0"/>
                      </a:endParaRPr>
                    </a:p>
                  </a:txBody>
                  <a:tcPr/>
                </a:tc>
                <a:tc>
                  <a:txBody>
                    <a:bodyPr/>
                    <a:lstStyle/>
                    <a:p>
                      <a:pPr algn="ctr"/>
                      <a:r>
                        <a:rPr lang="en-US" sz="1800" b="1" dirty="0" smtClean="0">
                          <a:latin typeface="Calibri" pitchFamily="34" charset="0"/>
                        </a:rPr>
                        <a:t>Description</a:t>
                      </a:r>
                      <a:endParaRPr lang="en-US" sz="1800" b="1" dirty="0">
                        <a:latin typeface="Calibri" pitchFamily="34" charset="0"/>
                      </a:endParaRPr>
                    </a:p>
                  </a:txBody>
                  <a:tcPr/>
                </a:tc>
                <a:tc>
                  <a:txBody>
                    <a:bodyPr/>
                    <a:lstStyle/>
                    <a:p>
                      <a:pPr algn="ctr"/>
                      <a:r>
                        <a:rPr lang="en-US" sz="1800" b="1" dirty="0" smtClean="0">
                          <a:latin typeface="Calibri" pitchFamily="34" charset="0"/>
                        </a:rPr>
                        <a:t>SAGE Availability</a:t>
                      </a:r>
                      <a:endParaRPr lang="en-US" sz="1800" b="1" dirty="0">
                        <a:latin typeface="Calibri" pitchFamily="34" charset="0"/>
                      </a:endParaRPr>
                    </a:p>
                  </a:txBody>
                  <a:tcPr/>
                </a:tc>
              </a:tr>
              <a:tr h="1020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pc="-125" dirty="0" smtClean="0">
                          <a:latin typeface="Calibri"/>
                          <a:cs typeface="Calibri"/>
                        </a:rPr>
                        <a:t>Alternate</a:t>
                      </a:r>
                      <a:r>
                        <a:rPr lang="en-US" sz="1800" spc="-125" baseline="0" dirty="0" smtClean="0">
                          <a:latin typeface="Calibri"/>
                          <a:cs typeface="Calibri"/>
                        </a:rPr>
                        <a:t> Location</a:t>
                      </a:r>
                      <a:endParaRPr lang="en-US" sz="1800" dirty="0" smtClean="0">
                        <a:latin typeface="Calibri"/>
                        <a:cs typeface="Calibri"/>
                      </a:endParaRPr>
                    </a:p>
                  </a:txBody>
                  <a:tcPr/>
                </a:tc>
                <a:tc>
                  <a:txBody>
                    <a:bodyPr/>
                    <a:lstStyle/>
                    <a:p>
                      <a:r>
                        <a:rPr lang="en-US" sz="1800" dirty="0" smtClean="0">
                          <a:latin typeface="Calibri" pitchFamily="34" charset="0"/>
                        </a:rPr>
                        <a:t>An alternate location for the student</a:t>
                      </a:r>
                      <a:r>
                        <a:rPr lang="en-US" sz="1800" baseline="0" dirty="0" smtClean="0">
                          <a:latin typeface="Calibri" pitchFamily="34" charset="0"/>
                        </a:rPr>
                        <a:t> that will help minimize distractions during testing. (Alternate locations will vary depending on the needs of the student.)</a:t>
                      </a:r>
                      <a:endParaRPr lang="en-US" sz="1800" dirty="0">
                        <a:latin typeface="Calibri" pitchFamily="34" charset="0"/>
                      </a:endParaRPr>
                    </a:p>
                  </a:txBody>
                  <a:tcPr/>
                </a:tc>
                <a:tc>
                  <a:txBody>
                    <a:bodyPr/>
                    <a:lstStyle/>
                    <a:p>
                      <a:r>
                        <a:rPr lang="en-US" sz="1800" dirty="0" smtClean="0">
                          <a:latin typeface="Calibri" pitchFamily="34" charset="0"/>
                        </a:rPr>
                        <a:t>Allowed</a:t>
                      </a:r>
                      <a:endParaRPr lang="en-US" sz="1800" dirty="0">
                        <a:latin typeface="Calibri" pitchFamily="34" charset="0"/>
                      </a:endParaRPr>
                    </a:p>
                  </a:txBody>
                  <a:tcPr/>
                </a:tc>
              </a:tr>
              <a:tr h="983748">
                <a:tc>
                  <a:txBody>
                    <a:bodyPr/>
                    <a:lstStyle/>
                    <a:p>
                      <a:pPr marL="84455" marR="93980">
                        <a:lnSpc>
                          <a:spcPct val="100000"/>
                        </a:lnSpc>
                      </a:pPr>
                      <a:r>
                        <a:rPr sz="1800" dirty="0">
                          <a:latin typeface="Calibri" pitchFamily="34" charset="0"/>
                          <a:cs typeface="Calibri"/>
                        </a:rPr>
                        <a:t>Al</a:t>
                      </a:r>
                      <a:r>
                        <a:rPr sz="1800" spc="-15" dirty="0">
                          <a:latin typeface="Calibri" pitchFamily="34" charset="0"/>
                          <a:cs typeface="Calibri"/>
                        </a:rPr>
                        <a:t>t</a:t>
                      </a:r>
                      <a:r>
                        <a:rPr sz="1800" spc="-5" dirty="0">
                          <a:latin typeface="Calibri" pitchFamily="34" charset="0"/>
                          <a:cs typeface="Calibri"/>
                        </a:rPr>
                        <a:t>e</a:t>
                      </a:r>
                      <a:r>
                        <a:rPr sz="1800" dirty="0">
                          <a:latin typeface="Calibri" pitchFamily="34" charset="0"/>
                          <a:cs typeface="Calibri"/>
                        </a:rPr>
                        <a:t>r</a:t>
                      </a:r>
                      <a:r>
                        <a:rPr sz="1800" spc="-10" dirty="0">
                          <a:latin typeface="Calibri" pitchFamily="34" charset="0"/>
                          <a:cs typeface="Calibri"/>
                        </a:rPr>
                        <a:t>n</a:t>
                      </a:r>
                      <a:r>
                        <a:rPr sz="1800" spc="-15" dirty="0">
                          <a:latin typeface="Calibri" pitchFamily="34" charset="0"/>
                          <a:cs typeface="Calibri"/>
                        </a:rPr>
                        <a:t>at</a:t>
                      </a:r>
                      <a:r>
                        <a:rPr sz="1800" dirty="0">
                          <a:latin typeface="Calibri" pitchFamily="34" charset="0"/>
                          <a:cs typeface="Calibri"/>
                        </a:rPr>
                        <a:t>e</a:t>
                      </a:r>
                      <a:r>
                        <a:rPr sz="1800" spc="5" dirty="0">
                          <a:latin typeface="Calibri" pitchFamily="34" charset="0"/>
                          <a:cs typeface="Calibri"/>
                        </a:rPr>
                        <a:t> </a:t>
                      </a:r>
                      <a:r>
                        <a:rPr sz="1800" spc="-125" dirty="0">
                          <a:latin typeface="Calibri" pitchFamily="34" charset="0"/>
                          <a:cs typeface="Calibri"/>
                        </a:rPr>
                        <a:t>T</a:t>
                      </a:r>
                      <a:r>
                        <a:rPr sz="1800" spc="-30" dirty="0">
                          <a:latin typeface="Calibri" pitchFamily="34" charset="0"/>
                          <a:cs typeface="Calibri"/>
                        </a:rPr>
                        <a:t>e</a:t>
                      </a:r>
                      <a:r>
                        <a:rPr sz="1800" dirty="0">
                          <a:latin typeface="Calibri" pitchFamily="34" charset="0"/>
                          <a:cs typeface="Calibri"/>
                        </a:rPr>
                        <a:t>xt</a:t>
                      </a:r>
                      <a:r>
                        <a:rPr sz="1800" spc="15" dirty="0">
                          <a:latin typeface="Calibri" pitchFamily="34" charset="0"/>
                          <a:cs typeface="Calibri"/>
                        </a:rPr>
                        <a:t> </a:t>
                      </a:r>
                      <a:r>
                        <a:rPr sz="1800" spc="-5" dirty="0">
                          <a:latin typeface="Calibri" pitchFamily="34" charset="0"/>
                          <a:cs typeface="Calibri"/>
                        </a:rPr>
                        <a:t>a</a:t>
                      </a:r>
                      <a:r>
                        <a:rPr sz="1800" spc="-10" dirty="0">
                          <a:latin typeface="Calibri" pitchFamily="34" charset="0"/>
                          <a:cs typeface="Calibri"/>
                        </a:rPr>
                        <a:t>nd </a:t>
                      </a:r>
                      <a:r>
                        <a:rPr sz="1800" dirty="0">
                          <a:latin typeface="Calibri" pitchFamily="34" charset="0"/>
                          <a:cs typeface="Calibri"/>
                        </a:rPr>
                        <a:t>B</a:t>
                      </a:r>
                      <a:r>
                        <a:rPr sz="1800" spc="-5" dirty="0">
                          <a:latin typeface="Calibri" pitchFamily="34" charset="0"/>
                          <a:cs typeface="Calibri"/>
                        </a:rPr>
                        <a:t>a</a:t>
                      </a:r>
                      <a:r>
                        <a:rPr sz="1800" spc="-10" dirty="0">
                          <a:latin typeface="Calibri" pitchFamily="34" charset="0"/>
                          <a:cs typeface="Calibri"/>
                        </a:rPr>
                        <a:t>c</a:t>
                      </a:r>
                      <a:r>
                        <a:rPr sz="1800" spc="-5" dirty="0">
                          <a:latin typeface="Calibri" pitchFamily="34" charset="0"/>
                          <a:cs typeface="Calibri"/>
                        </a:rPr>
                        <a:t>kg</a:t>
                      </a:r>
                      <a:r>
                        <a:rPr sz="1800" spc="-25" dirty="0">
                          <a:latin typeface="Calibri" pitchFamily="34" charset="0"/>
                          <a:cs typeface="Calibri"/>
                        </a:rPr>
                        <a:t>r</a:t>
                      </a:r>
                      <a:r>
                        <a:rPr sz="1800" dirty="0">
                          <a:latin typeface="Calibri" pitchFamily="34" charset="0"/>
                          <a:cs typeface="Calibri"/>
                        </a:rPr>
                        <a:t>o</a:t>
                      </a:r>
                      <a:r>
                        <a:rPr sz="1800" spc="-10" dirty="0">
                          <a:latin typeface="Calibri" pitchFamily="34" charset="0"/>
                          <a:cs typeface="Calibri"/>
                        </a:rPr>
                        <a:t>und </a:t>
                      </a:r>
                      <a:r>
                        <a:rPr sz="1800" spc="-5" dirty="0">
                          <a:latin typeface="Calibri" pitchFamily="34" charset="0"/>
                          <a:cs typeface="Calibri"/>
                        </a:rPr>
                        <a:t>C</a:t>
                      </a:r>
                      <a:r>
                        <a:rPr sz="1800" dirty="0">
                          <a:latin typeface="Calibri" pitchFamily="34" charset="0"/>
                          <a:cs typeface="Calibri"/>
                        </a:rPr>
                        <a:t>olo</a:t>
                      </a:r>
                      <a:r>
                        <a:rPr sz="1800" spc="-25" dirty="0">
                          <a:latin typeface="Calibri" pitchFamily="34" charset="0"/>
                          <a:cs typeface="Calibri"/>
                        </a:rPr>
                        <a:t>r</a:t>
                      </a:r>
                      <a:r>
                        <a:rPr sz="1800" dirty="0">
                          <a:latin typeface="Calibri" pitchFamily="34" charset="0"/>
                          <a:cs typeface="Calibri"/>
                        </a:rPr>
                        <a:t>s</a:t>
                      </a:r>
                    </a:p>
                  </a:txBody>
                  <a:tcPr marL="0" marR="0" marT="0" marB="0"/>
                </a:tc>
                <a:tc>
                  <a:txBody>
                    <a:bodyPr/>
                    <a:lstStyle/>
                    <a:p>
                      <a:pPr marL="84455" marR="342265" indent="0">
                        <a:lnSpc>
                          <a:spcPct val="100000"/>
                        </a:lnSpc>
                      </a:pPr>
                      <a:r>
                        <a:rPr sz="1800" spc="-5" dirty="0">
                          <a:latin typeface="Calibri" pitchFamily="34" charset="0"/>
                          <a:cs typeface="Calibri"/>
                        </a:rPr>
                        <a:t>C</a:t>
                      </a:r>
                      <a:r>
                        <a:rPr sz="1800" spc="-10" dirty="0">
                          <a:latin typeface="Calibri" pitchFamily="34" charset="0"/>
                          <a:cs typeface="Calibri"/>
                        </a:rPr>
                        <a:t>h</a:t>
                      </a:r>
                      <a:r>
                        <a:rPr sz="1800" spc="-5" dirty="0">
                          <a:latin typeface="Calibri" pitchFamily="34" charset="0"/>
                          <a:cs typeface="Calibri"/>
                        </a:rPr>
                        <a:t>a</a:t>
                      </a:r>
                      <a:r>
                        <a:rPr sz="1800" spc="-10" dirty="0">
                          <a:latin typeface="Calibri" pitchFamily="34" charset="0"/>
                          <a:cs typeface="Calibri"/>
                        </a:rPr>
                        <a:t>n</a:t>
                      </a:r>
                      <a:r>
                        <a:rPr sz="1800" spc="-15" dirty="0">
                          <a:latin typeface="Calibri" pitchFamily="34" charset="0"/>
                          <a:cs typeface="Calibri"/>
                        </a:rPr>
                        <a:t>g</a:t>
                      </a:r>
                      <a:r>
                        <a:rPr sz="1800" spc="-5" dirty="0">
                          <a:latin typeface="Calibri" pitchFamily="34" charset="0"/>
                          <a:cs typeface="Calibri"/>
                        </a:rPr>
                        <a:t>e</a:t>
                      </a:r>
                      <a:r>
                        <a:rPr sz="1800" dirty="0">
                          <a:latin typeface="Calibri" pitchFamily="34" charset="0"/>
                          <a:cs typeface="Calibri"/>
                        </a:rPr>
                        <a:t>s</a:t>
                      </a:r>
                      <a:r>
                        <a:rPr sz="1800" spc="20" dirty="0">
                          <a:latin typeface="Calibri" pitchFamily="34" charset="0"/>
                          <a:cs typeface="Calibri"/>
                        </a:rPr>
                        <a:t> </a:t>
                      </a:r>
                      <a:r>
                        <a:rPr sz="1800" spc="-5" dirty="0">
                          <a:latin typeface="Calibri" pitchFamily="34" charset="0"/>
                          <a:cs typeface="Calibri"/>
                        </a:rPr>
                        <a:t>t</a:t>
                      </a:r>
                      <a:r>
                        <a:rPr sz="1800" spc="-10" dirty="0">
                          <a:latin typeface="Calibri" pitchFamily="34" charset="0"/>
                          <a:cs typeface="Calibri"/>
                        </a:rPr>
                        <a:t>h</a:t>
                      </a:r>
                      <a:r>
                        <a:rPr sz="1800" dirty="0">
                          <a:latin typeface="Calibri" pitchFamily="34" charset="0"/>
                          <a:cs typeface="Calibri"/>
                        </a:rPr>
                        <a:t>e</a:t>
                      </a:r>
                      <a:r>
                        <a:rPr sz="1800" spc="15" dirty="0">
                          <a:latin typeface="Calibri" pitchFamily="34" charset="0"/>
                          <a:cs typeface="Calibri"/>
                        </a:rPr>
                        <a:t> </a:t>
                      </a:r>
                      <a:r>
                        <a:rPr sz="1800" spc="-20" dirty="0">
                          <a:latin typeface="Calibri" pitchFamily="34" charset="0"/>
                          <a:cs typeface="Calibri"/>
                        </a:rPr>
                        <a:t>c</a:t>
                      </a:r>
                      <a:r>
                        <a:rPr sz="1800" dirty="0">
                          <a:latin typeface="Calibri" pitchFamily="34" charset="0"/>
                          <a:cs typeface="Calibri"/>
                        </a:rPr>
                        <a:t>olor</a:t>
                      </a:r>
                      <a:r>
                        <a:rPr sz="1800" spc="-30" dirty="0">
                          <a:latin typeface="Calibri" pitchFamily="34" charset="0"/>
                          <a:cs typeface="Calibri"/>
                        </a:rPr>
                        <a:t> </a:t>
                      </a:r>
                      <a:r>
                        <a:rPr sz="1800" spc="-10" dirty="0">
                          <a:latin typeface="Calibri" pitchFamily="34" charset="0"/>
                          <a:cs typeface="Calibri"/>
                        </a:rPr>
                        <a:t>u</a:t>
                      </a:r>
                      <a:r>
                        <a:rPr sz="1800" dirty="0">
                          <a:latin typeface="Calibri" pitchFamily="34" charset="0"/>
                          <a:cs typeface="Calibri"/>
                        </a:rPr>
                        <a:t>s</a:t>
                      </a:r>
                      <a:r>
                        <a:rPr sz="1800" spc="-5" dirty="0">
                          <a:latin typeface="Calibri" pitchFamily="34" charset="0"/>
                          <a:cs typeface="Calibri"/>
                        </a:rPr>
                        <a:t>e</a:t>
                      </a:r>
                      <a:r>
                        <a:rPr sz="1800" dirty="0">
                          <a:latin typeface="Calibri" pitchFamily="34" charset="0"/>
                          <a:cs typeface="Calibri"/>
                        </a:rPr>
                        <a:t>d </a:t>
                      </a:r>
                      <a:r>
                        <a:rPr sz="1800" spc="-15" dirty="0">
                          <a:latin typeface="Calibri" pitchFamily="34" charset="0"/>
                          <a:cs typeface="Calibri"/>
                        </a:rPr>
                        <a:t>t</a:t>
                      </a:r>
                      <a:r>
                        <a:rPr sz="1800" dirty="0">
                          <a:latin typeface="Calibri" pitchFamily="34" charset="0"/>
                          <a:cs typeface="Calibri"/>
                        </a:rPr>
                        <a:t>o</a:t>
                      </a:r>
                      <a:r>
                        <a:rPr sz="1800" spc="-5" dirty="0">
                          <a:latin typeface="Calibri" pitchFamily="34" charset="0"/>
                          <a:cs typeface="Calibri"/>
                        </a:rPr>
                        <a:t> </a:t>
                      </a:r>
                      <a:r>
                        <a:rPr sz="1800" spc="-10" dirty="0">
                          <a:latin typeface="Calibri" pitchFamily="34" charset="0"/>
                          <a:cs typeface="Calibri"/>
                        </a:rPr>
                        <a:t>d</a:t>
                      </a:r>
                      <a:r>
                        <a:rPr sz="1800" dirty="0">
                          <a:latin typeface="Calibri" pitchFamily="34" charset="0"/>
                          <a:cs typeface="Calibri"/>
                        </a:rPr>
                        <a:t>is</a:t>
                      </a:r>
                      <a:r>
                        <a:rPr sz="1800" spc="-10" dirty="0">
                          <a:latin typeface="Calibri" pitchFamily="34" charset="0"/>
                          <a:cs typeface="Calibri"/>
                        </a:rPr>
                        <a:t>p</a:t>
                      </a:r>
                      <a:r>
                        <a:rPr sz="1800" dirty="0">
                          <a:latin typeface="Calibri" pitchFamily="34" charset="0"/>
                          <a:cs typeface="Calibri"/>
                        </a:rPr>
                        <a:t>l</a:t>
                      </a:r>
                      <a:r>
                        <a:rPr sz="1800" spc="-25" dirty="0">
                          <a:latin typeface="Calibri" pitchFamily="34" charset="0"/>
                          <a:cs typeface="Calibri"/>
                        </a:rPr>
                        <a:t>a</a:t>
                      </a:r>
                      <a:r>
                        <a:rPr sz="1800" dirty="0">
                          <a:latin typeface="Calibri" pitchFamily="34" charset="0"/>
                          <a:cs typeface="Calibri"/>
                        </a:rPr>
                        <a:t>y</a:t>
                      </a:r>
                      <a:r>
                        <a:rPr sz="1800" spc="5" dirty="0">
                          <a:latin typeface="Calibri" pitchFamily="34" charset="0"/>
                          <a:cs typeface="Calibri"/>
                        </a:rPr>
                        <a:t> </a:t>
                      </a:r>
                      <a:r>
                        <a:rPr sz="1800" spc="-15" dirty="0">
                          <a:latin typeface="Calibri" pitchFamily="34" charset="0"/>
                          <a:cs typeface="Calibri"/>
                        </a:rPr>
                        <a:t>t</a:t>
                      </a:r>
                      <a:r>
                        <a:rPr sz="1800" spc="-30" dirty="0">
                          <a:latin typeface="Calibri" pitchFamily="34" charset="0"/>
                          <a:cs typeface="Calibri"/>
                        </a:rPr>
                        <a:t>e</a:t>
                      </a:r>
                      <a:r>
                        <a:rPr sz="1800" dirty="0">
                          <a:latin typeface="Calibri" pitchFamily="34" charset="0"/>
                          <a:cs typeface="Calibri"/>
                        </a:rPr>
                        <a:t>xt</a:t>
                      </a:r>
                      <a:r>
                        <a:rPr sz="1800" spc="15" dirty="0">
                          <a:latin typeface="Calibri" pitchFamily="34" charset="0"/>
                          <a:cs typeface="Calibri"/>
                        </a:rPr>
                        <a:t> </a:t>
                      </a:r>
                      <a:r>
                        <a:rPr sz="1800" spc="-5" dirty="0">
                          <a:latin typeface="Calibri" pitchFamily="34" charset="0"/>
                          <a:cs typeface="Calibri"/>
                        </a:rPr>
                        <a:t>a</a:t>
                      </a:r>
                      <a:r>
                        <a:rPr sz="1800" spc="-10" dirty="0">
                          <a:latin typeface="Calibri" pitchFamily="34" charset="0"/>
                          <a:cs typeface="Calibri"/>
                        </a:rPr>
                        <a:t>n</a:t>
                      </a:r>
                      <a:r>
                        <a:rPr sz="1800" dirty="0">
                          <a:latin typeface="Calibri" pitchFamily="34" charset="0"/>
                          <a:cs typeface="Calibri"/>
                        </a:rPr>
                        <a:t>d</a:t>
                      </a:r>
                      <a:r>
                        <a:rPr sz="1800" spc="10" dirty="0">
                          <a:latin typeface="Calibri" pitchFamily="34" charset="0"/>
                          <a:cs typeface="Calibri"/>
                        </a:rPr>
                        <a:t> </a:t>
                      </a:r>
                      <a:r>
                        <a:rPr sz="1800" spc="-5" dirty="0">
                          <a:latin typeface="Calibri" pitchFamily="34" charset="0"/>
                          <a:cs typeface="Calibri"/>
                        </a:rPr>
                        <a:t>g</a:t>
                      </a:r>
                      <a:r>
                        <a:rPr sz="1800" spc="-25" dirty="0">
                          <a:latin typeface="Calibri" pitchFamily="34" charset="0"/>
                          <a:cs typeface="Calibri"/>
                        </a:rPr>
                        <a:t>r</a:t>
                      </a:r>
                      <a:r>
                        <a:rPr sz="1800" spc="-5" dirty="0">
                          <a:latin typeface="Calibri" pitchFamily="34" charset="0"/>
                          <a:cs typeface="Calibri"/>
                        </a:rPr>
                        <a:t>a</a:t>
                      </a:r>
                      <a:r>
                        <a:rPr sz="1800" spc="-10" dirty="0">
                          <a:latin typeface="Calibri" pitchFamily="34" charset="0"/>
                          <a:cs typeface="Calibri"/>
                        </a:rPr>
                        <a:t>ph</a:t>
                      </a:r>
                      <a:r>
                        <a:rPr sz="1800" dirty="0">
                          <a:latin typeface="Calibri" pitchFamily="34" charset="0"/>
                          <a:cs typeface="Calibri"/>
                        </a:rPr>
                        <a:t>i</a:t>
                      </a:r>
                      <a:r>
                        <a:rPr sz="1800" spc="-10" dirty="0">
                          <a:latin typeface="Calibri" pitchFamily="34" charset="0"/>
                          <a:cs typeface="Calibri"/>
                        </a:rPr>
                        <a:t>c</a:t>
                      </a:r>
                      <a:r>
                        <a:rPr sz="1800" dirty="0">
                          <a:latin typeface="Calibri" pitchFamily="34" charset="0"/>
                          <a:cs typeface="Calibri"/>
                        </a:rPr>
                        <a:t>s</a:t>
                      </a:r>
                      <a:r>
                        <a:rPr sz="1800" spc="-5" dirty="0">
                          <a:latin typeface="Calibri" pitchFamily="34" charset="0"/>
                          <a:cs typeface="Calibri"/>
                        </a:rPr>
                        <a:t> a</a:t>
                      </a:r>
                      <a:r>
                        <a:rPr sz="1800" spc="-10" dirty="0">
                          <a:latin typeface="Calibri" pitchFamily="34" charset="0"/>
                          <a:cs typeface="Calibri"/>
                        </a:rPr>
                        <a:t>n</a:t>
                      </a:r>
                      <a:r>
                        <a:rPr sz="1800" dirty="0">
                          <a:latin typeface="Calibri" pitchFamily="34" charset="0"/>
                          <a:cs typeface="Calibri"/>
                        </a:rPr>
                        <a:t>d </a:t>
                      </a:r>
                      <a:r>
                        <a:rPr sz="1800" spc="-5" dirty="0">
                          <a:latin typeface="Calibri" pitchFamily="34" charset="0"/>
                          <a:cs typeface="Calibri"/>
                        </a:rPr>
                        <a:t>t</a:t>
                      </a:r>
                      <a:r>
                        <a:rPr sz="1800" spc="-10" dirty="0">
                          <a:latin typeface="Calibri" pitchFamily="34" charset="0"/>
                          <a:cs typeface="Calibri"/>
                        </a:rPr>
                        <a:t>h</a:t>
                      </a:r>
                      <a:r>
                        <a:rPr sz="1800" dirty="0">
                          <a:latin typeface="Calibri" pitchFamily="34" charset="0"/>
                          <a:cs typeface="Calibri"/>
                        </a:rPr>
                        <a:t>e</a:t>
                      </a:r>
                      <a:r>
                        <a:rPr sz="1800" spc="15" dirty="0">
                          <a:latin typeface="Calibri" pitchFamily="34" charset="0"/>
                          <a:cs typeface="Calibri"/>
                        </a:rPr>
                        <a:t> </a:t>
                      </a:r>
                      <a:r>
                        <a:rPr sz="1800" spc="-20" dirty="0">
                          <a:latin typeface="Calibri" pitchFamily="34" charset="0"/>
                          <a:cs typeface="Calibri"/>
                        </a:rPr>
                        <a:t>c</a:t>
                      </a:r>
                      <a:r>
                        <a:rPr sz="1800" dirty="0">
                          <a:latin typeface="Calibri" pitchFamily="34" charset="0"/>
                          <a:cs typeface="Calibri"/>
                        </a:rPr>
                        <a:t>olor </a:t>
                      </a:r>
                      <a:r>
                        <a:rPr sz="1800" spc="-10" dirty="0">
                          <a:latin typeface="Calibri" pitchFamily="34" charset="0"/>
                          <a:cs typeface="Calibri"/>
                        </a:rPr>
                        <a:t>u</a:t>
                      </a:r>
                      <a:r>
                        <a:rPr sz="1800" dirty="0">
                          <a:latin typeface="Calibri" pitchFamily="34" charset="0"/>
                          <a:cs typeface="Calibri"/>
                        </a:rPr>
                        <a:t>s</a:t>
                      </a:r>
                      <a:r>
                        <a:rPr sz="1800" spc="-5" dirty="0">
                          <a:latin typeface="Calibri" pitchFamily="34" charset="0"/>
                          <a:cs typeface="Calibri"/>
                        </a:rPr>
                        <a:t>e</a:t>
                      </a:r>
                      <a:r>
                        <a:rPr sz="1800" dirty="0">
                          <a:latin typeface="Calibri" pitchFamily="34" charset="0"/>
                          <a:cs typeface="Calibri"/>
                        </a:rPr>
                        <a:t>d </a:t>
                      </a:r>
                      <a:r>
                        <a:rPr sz="1800" spc="-25" dirty="0">
                          <a:latin typeface="Calibri" pitchFamily="34" charset="0"/>
                          <a:cs typeface="Calibri"/>
                        </a:rPr>
                        <a:t>f</a:t>
                      </a:r>
                      <a:r>
                        <a:rPr sz="1800" dirty="0">
                          <a:latin typeface="Calibri" pitchFamily="34" charset="0"/>
                          <a:cs typeface="Calibri"/>
                        </a:rPr>
                        <a:t>or</a:t>
                      </a:r>
                      <a:r>
                        <a:rPr sz="1800" spc="-30" dirty="0">
                          <a:latin typeface="Calibri" pitchFamily="34" charset="0"/>
                          <a:cs typeface="Calibri"/>
                        </a:rPr>
                        <a:t> </a:t>
                      </a:r>
                      <a:r>
                        <a:rPr sz="1800" spc="-5" dirty="0">
                          <a:latin typeface="Calibri" pitchFamily="34" charset="0"/>
                          <a:cs typeface="Calibri"/>
                        </a:rPr>
                        <a:t>t</a:t>
                      </a:r>
                      <a:r>
                        <a:rPr sz="1800" spc="-10" dirty="0">
                          <a:latin typeface="Calibri" pitchFamily="34" charset="0"/>
                          <a:cs typeface="Calibri"/>
                        </a:rPr>
                        <a:t>h</a:t>
                      </a:r>
                      <a:r>
                        <a:rPr sz="1800" dirty="0">
                          <a:latin typeface="Calibri" pitchFamily="34" charset="0"/>
                          <a:cs typeface="Calibri"/>
                        </a:rPr>
                        <a:t>e</a:t>
                      </a:r>
                      <a:r>
                        <a:rPr sz="1800" spc="15" dirty="0">
                          <a:latin typeface="Calibri" pitchFamily="34" charset="0"/>
                          <a:cs typeface="Calibri"/>
                        </a:rPr>
                        <a:t> </a:t>
                      </a:r>
                      <a:r>
                        <a:rPr sz="1800" spc="-10" dirty="0">
                          <a:latin typeface="Calibri" pitchFamily="34" charset="0"/>
                          <a:cs typeface="Calibri"/>
                        </a:rPr>
                        <a:t>b</a:t>
                      </a:r>
                      <a:r>
                        <a:rPr sz="1800" spc="-5" dirty="0">
                          <a:latin typeface="Calibri" pitchFamily="34" charset="0"/>
                          <a:cs typeface="Calibri"/>
                        </a:rPr>
                        <a:t>a</a:t>
                      </a:r>
                      <a:r>
                        <a:rPr sz="1800" spc="-10" dirty="0">
                          <a:latin typeface="Calibri" pitchFamily="34" charset="0"/>
                          <a:cs typeface="Calibri"/>
                        </a:rPr>
                        <a:t>c</a:t>
                      </a:r>
                      <a:r>
                        <a:rPr sz="1800" spc="-5" dirty="0">
                          <a:latin typeface="Calibri" pitchFamily="34" charset="0"/>
                          <a:cs typeface="Calibri"/>
                        </a:rPr>
                        <a:t>kg</a:t>
                      </a:r>
                      <a:r>
                        <a:rPr sz="1800" spc="-25" dirty="0">
                          <a:latin typeface="Calibri" pitchFamily="34" charset="0"/>
                          <a:cs typeface="Calibri"/>
                        </a:rPr>
                        <a:t>r</a:t>
                      </a:r>
                      <a:r>
                        <a:rPr sz="1800" dirty="0">
                          <a:latin typeface="Calibri" pitchFamily="34" charset="0"/>
                          <a:cs typeface="Calibri"/>
                        </a:rPr>
                        <a:t>o</a:t>
                      </a:r>
                      <a:r>
                        <a:rPr sz="1800" spc="-10" dirty="0">
                          <a:latin typeface="Calibri" pitchFamily="34" charset="0"/>
                          <a:cs typeface="Calibri"/>
                        </a:rPr>
                        <a:t>un</a:t>
                      </a:r>
                      <a:r>
                        <a:rPr sz="1800" dirty="0">
                          <a:latin typeface="Calibri" pitchFamily="34" charset="0"/>
                          <a:cs typeface="Calibri"/>
                        </a:rPr>
                        <a:t>d on</a:t>
                      </a:r>
                      <a:r>
                        <a:rPr sz="1800" spc="-15" dirty="0">
                          <a:latin typeface="Calibri" pitchFamily="34" charset="0"/>
                          <a:cs typeface="Calibri"/>
                        </a:rPr>
                        <a:t> </a:t>
                      </a:r>
                      <a:r>
                        <a:rPr sz="1800" dirty="0">
                          <a:latin typeface="Calibri" pitchFamily="34" charset="0"/>
                          <a:cs typeface="Calibri"/>
                        </a:rPr>
                        <a:t>w</a:t>
                      </a:r>
                      <a:r>
                        <a:rPr sz="1800" spc="-10" dirty="0">
                          <a:latin typeface="Calibri" pitchFamily="34" charset="0"/>
                          <a:cs typeface="Calibri"/>
                        </a:rPr>
                        <a:t>h</a:t>
                      </a:r>
                      <a:r>
                        <a:rPr sz="1800" dirty="0">
                          <a:latin typeface="Calibri" pitchFamily="34" charset="0"/>
                          <a:cs typeface="Calibri"/>
                        </a:rPr>
                        <a:t>i</a:t>
                      </a:r>
                      <a:r>
                        <a:rPr sz="1800" spc="-10" dirty="0">
                          <a:latin typeface="Calibri" pitchFamily="34" charset="0"/>
                          <a:cs typeface="Calibri"/>
                        </a:rPr>
                        <a:t>c</a:t>
                      </a:r>
                      <a:r>
                        <a:rPr sz="1800" dirty="0">
                          <a:latin typeface="Calibri" pitchFamily="34" charset="0"/>
                          <a:cs typeface="Calibri"/>
                        </a:rPr>
                        <a:t>h </a:t>
                      </a:r>
                      <a:r>
                        <a:rPr sz="1800" spc="-15" dirty="0">
                          <a:latin typeface="Calibri" pitchFamily="34" charset="0"/>
                          <a:cs typeface="Calibri"/>
                        </a:rPr>
                        <a:t>t</a:t>
                      </a:r>
                      <a:r>
                        <a:rPr sz="1800" spc="-30" dirty="0">
                          <a:latin typeface="Calibri" pitchFamily="34" charset="0"/>
                          <a:cs typeface="Calibri"/>
                        </a:rPr>
                        <a:t>e</a:t>
                      </a:r>
                      <a:r>
                        <a:rPr sz="1800" dirty="0">
                          <a:latin typeface="Calibri" pitchFamily="34" charset="0"/>
                          <a:cs typeface="Calibri"/>
                        </a:rPr>
                        <a:t>xt</a:t>
                      </a:r>
                      <a:r>
                        <a:rPr sz="1800" spc="5" dirty="0">
                          <a:latin typeface="Calibri" pitchFamily="34" charset="0"/>
                          <a:cs typeface="Calibri"/>
                        </a:rPr>
                        <a:t> </a:t>
                      </a:r>
                      <a:r>
                        <a:rPr sz="1800" spc="-5" dirty="0">
                          <a:latin typeface="Calibri" pitchFamily="34" charset="0"/>
                          <a:cs typeface="Calibri"/>
                        </a:rPr>
                        <a:t>a</a:t>
                      </a:r>
                      <a:r>
                        <a:rPr sz="1800" spc="-10" dirty="0">
                          <a:latin typeface="Calibri" pitchFamily="34" charset="0"/>
                          <a:cs typeface="Calibri"/>
                        </a:rPr>
                        <a:t>n</a:t>
                      </a:r>
                      <a:r>
                        <a:rPr sz="1800" dirty="0">
                          <a:latin typeface="Calibri" pitchFamily="34" charset="0"/>
                          <a:cs typeface="Calibri"/>
                        </a:rPr>
                        <a:t>d</a:t>
                      </a:r>
                      <a:r>
                        <a:rPr sz="1800" spc="10" dirty="0">
                          <a:latin typeface="Calibri" pitchFamily="34" charset="0"/>
                          <a:cs typeface="Calibri"/>
                        </a:rPr>
                        <a:t> </a:t>
                      </a:r>
                      <a:r>
                        <a:rPr sz="1800" spc="-5" dirty="0">
                          <a:latin typeface="Calibri" pitchFamily="34" charset="0"/>
                          <a:cs typeface="Calibri"/>
                        </a:rPr>
                        <a:t>g</a:t>
                      </a:r>
                      <a:r>
                        <a:rPr sz="1800" spc="-25" dirty="0">
                          <a:latin typeface="Calibri" pitchFamily="34" charset="0"/>
                          <a:cs typeface="Calibri"/>
                        </a:rPr>
                        <a:t>r</a:t>
                      </a:r>
                      <a:r>
                        <a:rPr sz="1800" spc="-5" dirty="0">
                          <a:latin typeface="Calibri" pitchFamily="34" charset="0"/>
                          <a:cs typeface="Calibri"/>
                        </a:rPr>
                        <a:t>a</a:t>
                      </a:r>
                      <a:r>
                        <a:rPr sz="1800" spc="-10" dirty="0">
                          <a:latin typeface="Calibri" pitchFamily="34" charset="0"/>
                          <a:cs typeface="Calibri"/>
                        </a:rPr>
                        <a:t>ph</a:t>
                      </a:r>
                      <a:r>
                        <a:rPr sz="1800" dirty="0">
                          <a:latin typeface="Calibri" pitchFamily="34" charset="0"/>
                          <a:cs typeface="Calibri"/>
                        </a:rPr>
                        <a:t>i</a:t>
                      </a:r>
                      <a:r>
                        <a:rPr sz="1800" spc="-10" dirty="0">
                          <a:latin typeface="Calibri" pitchFamily="34" charset="0"/>
                          <a:cs typeface="Calibri"/>
                        </a:rPr>
                        <a:t>c</a:t>
                      </a:r>
                      <a:r>
                        <a:rPr sz="1800" dirty="0">
                          <a:latin typeface="Calibri" pitchFamily="34" charset="0"/>
                          <a:cs typeface="Calibri"/>
                        </a:rPr>
                        <a:t>s</a:t>
                      </a:r>
                      <a:r>
                        <a:rPr sz="1800" spc="-5" dirty="0">
                          <a:latin typeface="Calibri" pitchFamily="34" charset="0"/>
                          <a:cs typeface="Calibri"/>
                        </a:rPr>
                        <a:t> a</a:t>
                      </a:r>
                      <a:r>
                        <a:rPr sz="1800" spc="-25" dirty="0">
                          <a:latin typeface="Calibri" pitchFamily="34" charset="0"/>
                          <a:cs typeface="Calibri"/>
                        </a:rPr>
                        <a:t>r</a:t>
                      </a:r>
                      <a:r>
                        <a:rPr sz="1800" dirty="0">
                          <a:latin typeface="Calibri" pitchFamily="34" charset="0"/>
                          <a:cs typeface="Calibri"/>
                        </a:rPr>
                        <a:t>e</a:t>
                      </a:r>
                      <a:r>
                        <a:rPr sz="1800" spc="5" dirty="0">
                          <a:latin typeface="Calibri" pitchFamily="34" charset="0"/>
                          <a:cs typeface="Calibri"/>
                        </a:rPr>
                        <a:t> </a:t>
                      </a:r>
                      <a:r>
                        <a:rPr sz="1800" spc="-10" dirty="0">
                          <a:latin typeface="Calibri" pitchFamily="34" charset="0"/>
                          <a:cs typeface="Calibri"/>
                        </a:rPr>
                        <a:t>d</a:t>
                      </a:r>
                      <a:r>
                        <a:rPr sz="1800" dirty="0">
                          <a:latin typeface="Calibri" pitchFamily="34" charset="0"/>
                          <a:cs typeface="Calibri"/>
                        </a:rPr>
                        <a:t>is</a:t>
                      </a:r>
                      <a:r>
                        <a:rPr sz="1800" spc="-10" dirty="0">
                          <a:latin typeface="Calibri" pitchFamily="34" charset="0"/>
                          <a:cs typeface="Calibri"/>
                        </a:rPr>
                        <a:t>p</a:t>
                      </a:r>
                      <a:r>
                        <a:rPr sz="1800" dirty="0">
                          <a:latin typeface="Calibri" pitchFamily="34" charset="0"/>
                          <a:cs typeface="Calibri"/>
                        </a:rPr>
                        <a:t>l</a:t>
                      </a:r>
                      <a:r>
                        <a:rPr sz="1800" spc="-25" dirty="0">
                          <a:latin typeface="Calibri" pitchFamily="34" charset="0"/>
                          <a:cs typeface="Calibri"/>
                        </a:rPr>
                        <a:t>a</a:t>
                      </a:r>
                      <a:r>
                        <a:rPr sz="1800" spc="-15" dirty="0">
                          <a:latin typeface="Calibri" pitchFamily="34" charset="0"/>
                          <a:cs typeface="Calibri"/>
                        </a:rPr>
                        <a:t>y</a:t>
                      </a:r>
                      <a:r>
                        <a:rPr sz="1800" spc="-5" dirty="0">
                          <a:latin typeface="Calibri" pitchFamily="34" charset="0"/>
                          <a:cs typeface="Calibri"/>
                        </a:rPr>
                        <a:t>e</a:t>
                      </a:r>
                      <a:r>
                        <a:rPr sz="1800" dirty="0">
                          <a:latin typeface="Calibri" pitchFamily="34" charset="0"/>
                          <a:cs typeface="Calibri"/>
                        </a:rPr>
                        <a:t>d</a:t>
                      </a:r>
                    </a:p>
                  </a:txBody>
                  <a:tcPr marL="0" marR="0" marT="0" marB="0"/>
                </a:tc>
                <a:tc>
                  <a:txBody>
                    <a:bodyPr/>
                    <a:lstStyle/>
                    <a:p>
                      <a:pPr marL="84455">
                        <a:lnSpc>
                          <a:spcPct val="100000"/>
                        </a:lnSpc>
                      </a:pPr>
                      <a:r>
                        <a:rPr lang="en-US" sz="1800" dirty="0" smtClean="0">
                          <a:latin typeface="Calibri" pitchFamily="34" charset="0"/>
                          <a:cs typeface="Calibri"/>
                        </a:rPr>
                        <a:t>Allowed</a:t>
                      </a:r>
                      <a:endParaRPr sz="1800" dirty="0">
                        <a:latin typeface="Calibri" pitchFamily="34" charset="0"/>
                        <a:cs typeface="Calibri"/>
                      </a:endParaRPr>
                    </a:p>
                  </a:txBody>
                  <a:tcPr marL="0" marR="0" marT="0" marB="0"/>
                </a:tc>
              </a:tr>
              <a:tr h="1089151">
                <a:tc>
                  <a:txBody>
                    <a:bodyPr/>
                    <a:lstStyle/>
                    <a:p>
                      <a:r>
                        <a:rPr lang="en-US" sz="1800" dirty="0" smtClean="0">
                          <a:latin typeface="Calibri" pitchFamily="34" charset="0"/>
                        </a:rPr>
                        <a:t>Assistive Communication Devices</a:t>
                      </a:r>
                      <a:endParaRPr lang="en-US"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a:rPr>
                        <a:t>Allo</a:t>
                      </a:r>
                      <a:r>
                        <a:rPr lang="en-US" sz="1800" spc="-10" dirty="0" smtClean="0">
                          <a:latin typeface="Calibri" pitchFamily="34" charset="0"/>
                          <a:cs typeface="Calibri"/>
                        </a:rPr>
                        <a:t>w</a:t>
                      </a:r>
                      <a:r>
                        <a:rPr lang="en-US" sz="1800" dirty="0" smtClean="0">
                          <a:latin typeface="Calibri" pitchFamily="34" charset="0"/>
                          <a:cs typeface="Calibri"/>
                        </a:rPr>
                        <a:t>s</a:t>
                      </a:r>
                      <a:r>
                        <a:rPr lang="en-US" sz="1800" spc="-30" dirty="0" smtClean="0">
                          <a:latin typeface="Calibri" pitchFamily="34" charset="0"/>
                          <a:cs typeface="Calibri"/>
                        </a:rPr>
                        <a:t> </a:t>
                      </a:r>
                      <a:r>
                        <a:rPr lang="en-US" sz="1800" dirty="0" smtClean="0">
                          <a:latin typeface="Calibri" pitchFamily="34" charset="0"/>
                          <a:cs typeface="Calibri"/>
                        </a:rPr>
                        <a:t>a</a:t>
                      </a:r>
                      <a:r>
                        <a:rPr lang="en-US" sz="1800" spc="-10" dirty="0" smtClean="0">
                          <a:latin typeface="Calibri" pitchFamily="34" charset="0"/>
                          <a:cs typeface="Calibri"/>
                        </a:rPr>
                        <a:t> s</a:t>
                      </a:r>
                      <a:r>
                        <a:rPr lang="en-US" sz="1800" spc="-5" dirty="0" smtClean="0">
                          <a:latin typeface="Calibri" pitchFamily="34" charset="0"/>
                          <a:cs typeface="Calibri"/>
                        </a:rPr>
                        <a:t>t</a:t>
                      </a:r>
                      <a:r>
                        <a:rPr lang="en-US" sz="1800" spc="-10" dirty="0" smtClean="0">
                          <a:latin typeface="Calibri" pitchFamily="34" charset="0"/>
                          <a:cs typeface="Calibri"/>
                        </a:rPr>
                        <a:t>ud</a:t>
                      </a:r>
                      <a:r>
                        <a:rPr lang="en-US" sz="1800" spc="-5" dirty="0" smtClean="0">
                          <a:latin typeface="Calibri" pitchFamily="34" charset="0"/>
                          <a:cs typeface="Calibri"/>
                        </a:rPr>
                        <a:t>e</a:t>
                      </a:r>
                      <a:r>
                        <a:rPr lang="en-US" sz="1800" spc="-20" dirty="0" smtClean="0">
                          <a:latin typeface="Calibri" pitchFamily="34" charset="0"/>
                          <a:cs typeface="Calibri"/>
                        </a:rPr>
                        <a:t>n</a:t>
                      </a:r>
                      <a:r>
                        <a:rPr lang="en-US" sz="1800" dirty="0" smtClean="0">
                          <a:latin typeface="Calibri" pitchFamily="34" charset="0"/>
                          <a:cs typeface="Calibri"/>
                        </a:rPr>
                        <a:t>t</a:t>
                      </a:r>
                      <a:r>
                        <a:rPr lang="en-US" sz="1800" spc="25" dirty="0" smtClean="0">
                          <a:latin typeface="Calibri" pitchFamily="34" charset="0"/>
                          <a:cs typeface="Calibri"/>
                        </a:rPr>
                        <a:t> </a:t>
                      </a:r>
                      <a:r>
                        <a:rPr lang="en-US" sz="1800" spc="-15" dirty="0" smtClean="0">
                          <a:latin typeface="Calibri" pitchFamily="34" charset="0"/>
                          <a:cs typeface="Calibri"/>
                        </a:rPr>
                        <a:t>t</a:t>
                      </a:r>
                      <a:r>
                        <a:rPr lang="en-US" sz="1800" dirty="0" smtClean="0">
                          <a:latin typeface="Calibri" pitchFamily="34" charset="0"/>
                          <a:cs typeface="Calibri"/>
                        </a:rPr>
                        <a:t>o</a:t>
                      </a:r>
                      <a:r>
                        <a:rPr lang="en-US" sz="1800" spc="-5" dirty="0" smtClean="0">
                          <a:latin typeface="Calibri" pitchFamily="34" charset="0"/>
                          <a:cs typeface="Calibri"/>
                        </a:rPr>
                        <a:t> </a:t>
                      </a:r>
                      <a:r>
                        <a:rPr lang="en-US" sz="1800" spc="-10" dirty="0" smtClean="0">
                          <a:latin typeface="Calibri" pitchFamily="34" charset="0"/>
                          <a:cs typeface="Calibri"/>
                        </a:rPr>
                        <a:t>n</a:t>
                      </a:r>
                      <a:r>
                        <a:rPr lang="en-US" sz="1800" spc="-25" dirty="0" smtClean="0">
                          <a:latin typeface="Calibri" pitchFamily="34" charset="0"/>
                          <a:cs typeface="Calibri"/>
                        </a:rPr>
                        <a:t>a</a:t>
                      </a:r>
                      <a:r>
                        <a:rPr lang="en-US" sz="1800" dirty="0" smtClean="0">
                          <a:latin typeface="Calibri" pitchFamily="34" charset="0"/>
                          <a:cs typeface="Calibri"/>
                        </a:rPr>
                        <a:t>vi</a:t>
                      </a:r>
                      <a:r>
                        <a:rPr lang="en-US" sz="1800" spc="-25" dirty="0" smtClean="0">
                          <a:latin typeface="Calibri" pitchFamily="34" charset="0"/>
                          <a:cs typeface="Calibri"/>
                        </a:rPr>
                        <a:t>g</a:t>
                      </a:r>
                      <a:r>
                        <a:rPr lang="en-US" sz="1800" spc="-15" dirty="0" smtClean="0">
                          <a:latin typeface="Calibri" pitchFamily="34" charset="0"/>
                          <a:cs typeface="Calibri"/>
                        </a:rPr>
                        <a:t>at</a:t>
                      </a:r>
                      <a:r>
                        <a:rPr lang="en-US" sz="1800" dirty="0" smtClean="0">
                          <a:latin typeface="Calibri" pitchFamily="34" charset="0"/>
                          <a:cs typeface="Calibri"/>
                        </a:rPr>
                        <a:t>e</a:t>
                      </a:r>
                      <a:r>
                        <a:rPr lang="en-US" sz="1800" spc="15" dirty="0" smtClean="0">
                          <a:latin typeface="Calibri" pitchFamily="34" charset="0"/>
                          <a:cs typeface="Calibri"/>
                        </a:rPr>
                        <a:t> </a:t>
                      </a:r>
                      <a:r>
                        <a:rPr lang="en-US" sz="1800" spc="-5" dirty="0" smtClean="0">
                          <a:latin typeface="Calibri" pitchFamily="34" charset="0"/>
                          <a:cs typeface="Calibri"/>
                        </a:rPr>
                        <a:t>a</a:t>
                      </a:r>
                      <a:r>
                        <a:rPr lang="en-US" sz="1800" spc="-10" dirty="0" smtClean="0">
                          <a:latin typeface="Calibri" pitchFamily="34" charset="0"/>
                          <a:cs typeface="Calibri"/>
                        </a:rPr>
                        <a:t>n</a:t>
                      </a:r>
                      <a:r>
                        <a:rPr lang="en-US" sz="1800" dirty="0" smtClean="0">
                          <a:latin typeface="Calibri" pitchFamily="34" charset="0"/>
                          <a:cs typeface="Calibri"/>
                        </a:rPr>
                        <a:t>d i</a:t>
                      </a:r>
                      <a:r>
                        <a:rPr lang="en-US" sz="1800" spc="-20" dirty="0" smtClean="0">
                          <a:latin typeface="Calibri" pitchFamily="34" charset="0"/>
                          <a:cs typeface="Calibri"/>
                        </a:rPr>
                        <a:t>n</a:t>
                      </a:r>
                      <a:r>
                        <a:rPr lang="en-US" sz="1800" spc="-15" dirty="0" smtClean="0">
                          <a:latin typeface="Calibri" pitchFamily="34" charset="0"/>
                          <a:cs typeface="Calibri"/>
                        </a:rPr>
                        <a:t>t</a:t>
                      </a:r>
                      <a:r>
                        <a:rPr lang="en-US" sz="1800" spc="-5" dirty="0" smtClean="0">
                          <a:latin typeface="Calibri" pitchFamily="34" charset="0"/>
                          <a:cs typeface="Calibri"/>
                        </a:rPr>
                        <a:t>e</a:t>
                      </a:r>
                      <a:r>
                        <a:rPr lang="en-US" sz="1800" spc="-25" dirty="0" smtClean="0">
                          <a:latin typeface="Calibri" pitchFamily="34" charset="0"/>
                          <a:cs typeface="Calibri"/>
                        </a:rPr>
                        <a:t>r</a:t>
                      </a:r>
                      <a:r>
                        <a:rPr lang="en-US" sz="1800" spc="-5" dirty="0" smtClean="0">
                          <a:latin typeface="Calibri" pitchFamily="34" charset="0"/>
                          <a:cs typeface="Calibri"/>
                        </a:rPr>
                        <a:t>a</a:t>
                      </a:r>
                      <a:r>
                        <a:rPr lang="en-US" sz="1800" spc="-10" dirty="0" smtClean="0">
                          <a:latin typeface="Calibri" pitchFamily="34" charset="0"/>
                          <a:cs typeface="Calibri"/>
                        </a:rPr>
                        <a:t>c</a:t>
                      </a:r>
                      <a:r>
                        <a:rPr lang="en-US" sz="1800" dirty="0" smtClean="0">
                          <a:latin typeface="Calibri" pitchFamily="34" charset="0"/>
                          <a:cs typeface="Calibri"/>
                        </a:rPr>
                        <a:t>t</a:t>
                      </a:r>
                      <a:r>
                        <a:rPr lang="en-US" sz="1800" spc="5" dirty="0" smtClean="0">
                          <a:latin typeface="Calibri" pitchFamily="34" charset="0"/>
                          <a:cs typeface="Calibri"/>
                        </a:rPr>
                        <a:t> </a:t>
                      </a:r>
                      <a:r>
                        <a:rPr lang="en-US" sz="1800" dirty="0" smtClean="0">
                          <a:latin typeface="Calibri" pitchFamily="34" charset="0"/>
                          <a:cs typeface="Calibri"/>
                        </a:rPr>
                        <a:t>wi</a:t>
                      </a:r>
                      <a:r>
                        <a:rPr lang="en-US" sz="1800" spc="-5" dirty="0" smtClean="0">
                          <a:latin typeface="Calibri" pitchFamily="34" charset="0"/>
                          <a:cs typeface="Calibri"/>
                        </a:rPr>
                        <a:t>t</a:t>
                      </a:r>
                      <a:r>
                        <a:rPr lang="en-US" sz="1800" dirty="0" smtClean="0">
                          <a:latin typeface="Calibri" pitchFamily="34" charset="0"/>
                          <a:cs typeface="Calibri"/>
                        </a:rPr>
                        <a:t>h </a:t>
                      </a:r>
                      <a:r>
                        <a:rPr lang="en-US" sz="1800" spc="-5" dirty="0" smtClean="0">
                          <a:latin typeface="Calibri" pitchFamily="34" charset="0"/>
                          <a:cs typeface="Calibri"/>
                        </a:rPr>
                        <a:t>t</a:t>
                      </a:r>
                      <a:r>
                        <a:rPr lang="en-US" sz="1800" spc="-10" dirty="0" smtClean="0">
                          <a:latin typeface="Calibri" pitchFamily="34" charset="0"/>
                          <a:cs typeface="Calibri"/>
                        </a:rPr>
                        <a:t>h</a:t>
                      </a:r>
                      <a:r>
                        <a:rPr lang="en-US" sz="1800" dirty="0" smtClean="0">
                          <a:latin typeface="Calibri" pitchFamily="34" charset="0"/>
                          <a:cs typeface="Calibri"/>
                        </a:rPr>
                        <a:t>e </a:t>
                      </a:r>
                      <a:r>
                        <a:rPr lang="en-US" sz="1800" spc="-25" dirty="0" smtClean="0">
                          <a:latin typeface="Calibri" pitchFamily="34" charset="0"/>
                          <a:cs typeface="Calibri"/>
                        </a:rPr>
                        <a:t>s</a:t>
                      </a:r>
                      <a:r>
                        <a:rPr lang="en-US" sz="1800" spc="-15" dirty="0" smtClean="0">
                          <a:latin typeface="Calibri" pitchFamily="34" charset="0"/>
                          <a:cs typeface="Calibri"/>
                        </a:rPr>
                        <a:t>y</a:t>
                      </a:r>
                      <a:r>
                        <a:rPr lang="en-US" sz="1800" spc="-10" dirty="0" smtClean="0">
                          <a:latin typeface="Calibri" pitchFamily="34" charset="0"/>
                          <a:cs typeface="Calibri"/>
                        </a:rPr>
                        <a:t>s</a:t>
                      </a:r>
                      <a:r>
                        <a:rPr lang="en-US" sz="1800" spc="-15" dirty="0" smtClean="0">
                          <a:latin typeface="Calibri" pitchFamily="34" charset="0"/>
                          <a:cs typeface="Calibri"/>
                        </a:rPr>
                        <a:t>t</a:t>
                      </a:r>
                      <a:r>
                        <a:rPr lang="en-US" sz="1800" spc="-5" dirty="0" smtClean="0">
                          <a:latin typeface="Calibri" pitchFamily="34" charset="0"/>
                          <a:cs typeface="Calibri"/>
                        </a:rPr>
                        <a:t>e</a:t>
                      </a:r>
                      <a:r>
                        <a:rPr lang="en-US" sz="1800" dirty="0" smtClean="0">
                          <a:latin typeface="Calibri" pitchFamily="34" charset="0"/>
                          <a:cs typeface="Calibri"/>
                        </a:rPr>
                        <a:t>m</a:t>
                      </a:r>
                      <a:r>
                        <a:rPr lang="en-US" sz="1800" spc="-10" dirty="0" smtClean="0">
                          <a:latin typeface="Calibri" pitchFamily="34" charset="0"/>
                          <a:cs typeface="Calibri"/>
                        </a:rPr>
                        <a:t> u</a:t>
                      </a:r>
                      <a:r>
                        <a:rPr lang="en-US" sz="1800" dirty="0" smtClean="0">
                          <a:latin typeface="Calibri" pitchFamily="34" charset="0"/>
                          <a:cs typeface="Calibri"/>
                        </a:rPr>
                        <a:t>si</a:t>
                      </a:r>
                      <a:r>
                        <a:rPr lang="en-US" sz="1800" spc="-10" dirty="0" smtClean="0">
                          <a:latin typeface="Calibri" pitchFamily="34" charset="0"/>
                          <a:cs typeface="Calibri"/>
                        </a:rPr>
                        <a:t>n</a:t>
                      </a:r>
                      <a:r>
                        <a:rPr lang="en-US" sz="1800" dirty="0" smtClean="0">
                          <a:latin typeface="Calibri" pitchFamily="34" charset="0"/>
                          <a:cs typeface="Calibri"/>
                        </a:rPr>
                        <a:t>g</a:t>
                      </a:r>
                      <a:r>
                        <a:rPr lang="en-US" sz="1800" spc="5" dirty="0" smtClean="0">
                          <a:latin typeface="Calibri" pitchFamily="34" charset="0"/>
                          <a:cs typeface="Calibri"/>
                        </a:rPr>
                        <a:t> </a:t>
                      </a:r>
                      <a:r>
                        <a:rPr lang="en-US" sz="1800" spc="-5" dirty="0" smtClean="0">
                          <a:latin typeface="Calibri" pitchFamily="34" charset="0"/>
                          <a:cs typeface="Calibri"/>
                        </a:rPr>
                        <a:t>t</a:t>
                      </a:r>
                      <a:r>
                        <a:rPr lang="en-US" sz="1800" spc="-10" dirty="0" smtClean="0">
                          <a:latin typeface="Calibri" pitchFamily="34" charset="0"/>
                          <a:cs typeface="Calibri"/>
                        </a:rPr>
                        <a:t>he </a:t>
                      </a:r>
                      <a:r>
                        <a:rPr lang="en-US" sz="1800" spc="-110" dirty="0" smtClean="0">
                          <a:latin typeface="Calibri" pitchFamily="34" charset="0"/>
                          <a:cs typeface="Calibri"/>
                        </a:rPr>
                        <a:t>T</a:t>
                      </a:r>
                      <a:r>
                        <a:rPr lang="en-US" sz="1800" spc="-5" dirty="0" smtClean="0">
                          <a:latin typeface="Calibri" pitchFamily="34" charset="0"/>
                          <a:cs typeface="Calibri"/>
                        </a:rPr>
                        <a:t>a</a:t>
                      </a:r>
                      <a:r>
                        <a:rPr lang="en-US" sz="1800" spc="-10" dirty="0" smtClean="0">
                          <a:latin typeface="Calibri" pitchFamily="34" charset="0"/>
                          <a:cs typeface="Calibri"/>
                        </a:rPr>
                        <a:t>b</a:t>
                      </a:r>
                      <a:r>
                        <a:rPr lang="en-US" sz="1800" spc="-5" dirty="0" smtClean="0">
                          <a:latin typeface="Calibri" pitchFamily="34" charset="0"/>
                          <a:cs typeface="Calibri"/>
                        </a:rPr>
                        <a:t>/E</a:t>
                      </a:r>
                      <a:r>
                        <a:rPr lang="en-US" sz="1800" spc="-20" dirty="0" smtClean="0">
                          <a:latin typeface="Calibri" pitchFamily="34" charset="0"/>
                          <a:cs typeface="Calibri"/>
                        </a:rPr>
                        <a:t>n</a:t>
                      </a:r>
                      <a:r>
                        <a:rPr lang="en-US" sz="1800" spc="-15" dirty="0" smtClean="0">
                          <a:latin typeface="Calibri" pitchFamily="34" charset="0"/>
                          <a:cs typeface="Calibri"/>
                        </a:rPr>
                        <a:t>t</a:t>
                      </a:r>
                      <a:r>
                        <a:rPr lang="en-US" sz="1800" spc="-5" dirty="0" smtClean="0">
                          <a:latin typeface="Calibri" pitchFamily="34" charset="0"/>
                          <a:cs typeface="Calibri"/>
                        </a:rPr>
                        <a:t>e</a:t>
                      </a:r>
                      <a:r>
                        <a:rPr lang="en-US" sz="1800" dirty="0" smtClean="0">
                          <a:latin typeface="Calibri" pitchFamily="34" charset="0"/>
                          <a:cs typeface="Calibri"/>
                        </a:rPr>
                        <a:t>r</a:t>
                      </a:r>
                      <a:r>
                        <a:rPr lang="en-US" sz="1800" spc="20" dirty="0" smtClean="0">
                          <a:latin typeface="Calibri" pitchFamily="34" charset="0"/>
                          <a:cs typeface="Calibri"/>
                        </a:rPr>
                        <a:t> </a:t>
                      </a:r>
                      <a:r>
                        <a:rPr lang="en-US" sz="1800" spc="-55" dirty="0" smtClean="0">
                          <a:latin typeface="Calibri" pitchFamily="34" charset="0"/>
                          <a:cs typeface="Calibri"/>
                        </a:rPr>
                        <a:t>k</a:t>
                      </a:r>
                      <a:r>
                        <a:rPr lang="en-US" sz="1800" spc="-15" dirty="0" smtClean="0">
                          <a:latin typeface="Calibri" pitchFamily="34" charset="0"/>
                          <a:cs typeface="Calibri"/>
                        </a:rPr>
                        <a:t>ey</a:t>
                      </a:r>
                      <a:r>
                        <a:rPr lang="en-US" sz="1800" dirty="0" smtClean="0">
                          <a:latin typeface="Calibri" pitchFamily="34" charset="0"/>
                          <a:cs typeface="Calibri"/>
                        </a:rPr>
                        <a:t>s</a:t>
                      </a:r>
                      <a:r>
                        <a:rPr lang="en-US" sz="1800" spc="10" dirty="0" smtClean="0">
                          <a:latin typeface="Calibri" pitchFamily="34" charset="0"/>
                          <a:cs typeface="Calibri"/>
                        </a:rPr>
                        <a:t> </a:t>
                      </a:r>
                      <a:r>
                        <a:rPr lang="en-US" sz="1800" spc="-5" dirty="0" smtClean="0">
                          <a:latin typeface="Calibri" pitchFamily="34" charset="0"/>
                          <a:cs typeface="Calibri"/>
                        </a:rPr>
                        <a:t>a</a:t>
                      </a:r>
                      <a:r>
                        <a:rPr lang="en-US" sz="1800" spc="-10" dirty="0" smtClean="0">
                          <a:latin typeface="Calibri" pitchFamily="34" charset="0"/>
                          <a:cs typeface="Calibri"/>
                        </a:rPr>
                        <a:t>nd</a:t>
                      </a:r>
                      <a:r>
                        <a:rPr lang="en-US" sz="1800" spc="-30" dirty="0" smtClean="0">
                          <a:latin typeface="Calibri" pitchFamily="34" charset="0"/>
                          <a:cs typeface="Calibri"/>
                        </a:rPr>
                        <a:t>/</a:t>
                      </a:r>
                      <a:r>
                        <a:rPr lang="en-US" sz="1800" dirty="0" smtClean="0">
                          <a:latin typeface="Calibri" pitchFamily="34" charset="0"/>
                          <a:cs typeface="Calibri"/>
                        </a:rPr>
                        <a:t>or</a:t>
                      </a:r>
                      <a:r>
                        <a:rPr lang="en-US" sz="1800" spc="-5" dirty="0" smtClean="0">
                          <a:latin typeface="Calibri" pitchFamily="34" charset="0"/>
                          <a:cs typeface="Calibri"/>
                        </a:rPr>
                        <a:t> eq</a:t>
                      </a:r>
                      <a:r>
                        <a:rPr lang="en-US" sz="1800" spc="-10" dirty="0" smtClean="0">
                          <a:latin typeface="Calibri" pitchFamily="34" charset="0"/>
                          <a:cs typeface="Calibri"/>
                        </a:rPr>
                        <a:t>u</a:t>
                      </a:r>
                      <a:r>
                        <a:rPr lang="en-US" sz="1800" dirty="0" smtClean="0">
                          <a:latin typeface="Calibri" pitchFamily="34" charset="0"/>
                          <a:cs typeface="Calibri"/>
                        </a:rPr>
                        <a:t>i</a:t>
                      </a:r>
                      <a:r>
                        <a:rPr lang="en-US" sz="1800" spc="-25" dirty="0" smtClean="0">
                          <a:latin typeface="Calibri" pitchFamily="34" charset="0"/>
                          <a:cs typeface="Calibri"/>
                        </a:rPr>
                        <a:t>v</a:t>
                      </a:r>
                      <a:r>
                        <a:rPr lang="en-US" sz="1800" spc="-5" dirty="0" smtClean="0">
                          <a:latin typeface="Calibri" pitchFamily="34" charset="0"/>
                          <a:cs typeface="Calibri"/>
                        </a:rPr>
                        <a:t>a</a:t>
                      </a:r>
                      <a:r>
                        <a:rPr lang="en-US" sz="1800" dirty="0" smtClean="0">
                          <a:latin typeface="Calibri" pitchFamily="34" charset="0"/>
                          <a:cs typeface="Calibri"/>
                        </a:rPr>
                        <a:t>l</a:t>
                      </a:r>
                      <a:r>
                        <a:rPr lang="en-US" sz="1800" spc="-5" dirty="0" smtClean="0">
                          <a:latin typeface="Calibri" pitchFamily="34" charset="0"/>
                          <a:cs typeface="Calibri"/>
                        </a:rPr>
                        <a:t>e</a:t>
                      </a:r>
                      <a:r>
                        <a:rPr lang="en-US" sz="1800" spc="-20" dirty="0" smtClean="0">
                          <a:latin typeface="Calibri" pitchFamily="34" charset="0"/>
                          <a:cs typeface="Calibri"/>
                        </a:rPr>
                        <a:t>n</a:t>
                      </a:r>
                      <a:r>
                        <a:rPr lang="en-US" sz="1800" dirty="0" smtClean="0">
                          <a:latin typeface="Calibri" pitchFamily="34" charset="0"/>
                          <a:cs typeface="Calibri"/>
                        </a:rPr>
                        <a:t>t</a:t>
                      </a:r>
                      <a:r>
                        <a:rPr lang="en-US" sz="1800" spc="25" dirty="0" smtClean="0">
                          <a:latin typeface="Calibri" pitchFamily="34" charset="0"/>
                          <a:cs typeface="Calibri"/>
                        </a:rPr>
                        <a:t> </a:t>
                      </a:r>
                      <a:r>
                        <a:rPr lang="en-US" sz="1800" dirty="0" smtClean="0">
                          <a:latin typeface="Calibri" pitchFamily="34" charset="0"/>
                          <a:cs typeface="Calibri"/>
                        </a:rPr>
                        <a:t>on</a:t>
                      </a:r>
                      <a:r>
                        <a:rPr lang="en-US" sz="1800" spc="-15" dirty="0" smtClean="0">
                          <a:latin typeface="Calibri" pitchFamily="34" charset="0"/>
                          <a:cs typeface="Calibri"/>
                        </a:rPr>
                        <a:t> </a:t>
                      </a:r>
                      <a:r>
                        <a:rPr lang="en-US" sz="1800" spc="-5" dirty="0" smtClean="0">
                          <a:latin typeface="Calibri" pitchFamily="34" charset="0"/>
                          <a:cs typeface="Calibri"/>
                        </a:rPr>
                        <a:t>a</a:t>
                      </a:r>
                      <a:r>
                        <a:rPr lang="en-US" sz="1800" dirty="0" smtClean="0">
                          <a:latin typeface="Calibri" pitchFamily="34" charset="0"/>
                          <a:cs typeface="Calibri"/>
                        </a:rPr>
                        <a:t>n </a:t>
                      </a:r>
                      <a:r>
                        <a:rPr lang="en-US" sz="1800" spc="-5" dirty="0" smtClean="0">
                          <a:latin typeface="Calibri" pitchFamily="34" charset="0"/>
                          <a:cs typeface="Calibri"/>
                        </a:rPr>
                        <a:t>a</a:t>
                      </a:r>
                      <a:r>
                        <a:rPr lang="en-US" sz="1800" dirty="0" smtClean="0">
                          <a:latin typeface="Calibri" pitchFamily="34" charset="0"/>
                          <a:cs typeface="Calibri"/>
                        </a:rPr>
                        <a:t>l</a:t>
                      </a:r>
                      <a:r>
                        <a:rPr lang="en-US" sz="1800" spc="-15" dirty="0" smtClean="0">
                          <a:latin typeface="Calibri" pitchFamily="34" charset="0"/>
                          <a:cs typeface="Calibri"/>
                        </a:rPr>
                        <a:t>t</a:t>
                      </a:r>
                      <a:r>
                        <a:rPr lang="en-US" sz="1800" spc="-5" dirty="0" smtClean="0">
                          <a:latin typeface="Calibri" pitchFamily="34" charset="0"/>
                          <a:cs typeface="Calibri"/>
                        </a:rPr>
                        <a:t>e</a:t>
                      </a:r>
                      <a:r>
                        <a:rPr lang="en-US" sz="1800" dirty="0" smtClean="0">
                          <a:latin typeface="Calibri" pitchFamily="34" charset="0"/>
                          <a:cs typeface="Calibri"/>
                        </a:rPr>
                        <a:t>r</a:t>
                      </a:r>
                      <a:r>
                        <a:rPr lang="en-US" sz="1800" spc="-10" dirty="0" smtClean="0">
                          <a:latin typeface="Calibri" pitchFamily="34" charset="0"/>
                          <a:cs typeface="Calibri"/>
                        </a:rPr>
                        <a:t>n</a:t>
                      </a:r>
                      <a:r>
                        <a:rPr lang="en-US" sz="1800" spc="-15" dirty="0" smtClean="0">
                          <a:latin typeface="Calibri" pitchFamily="34" charset="0"/>
                          <a:cs typeface="Calibri"/>
                        </a:rPr>
                        <a:t>a</a:t>
                      </a:r>
                      <a:r>
                        <a:rPr lang="en-US" sz="1800" spc="-5" dirty="0" smtClean="0">
                          <a:latin typeface="Calibri" pitchFamily="34" charset="0"/>
                          <a:cs typeface="Calibri"/>
                        </a:rPr>
                        <a:t>t</a:t>
                      </a:r>
                      <a:r>
                        <a:rPr lang="en-US" sz="1800" dirty="0" smtClean="0">
                          <a:latin typeface="Calibri" pitchFamily="34" charset="0"/>
                          <a:cs typeface="Calibri"/>
                        </a:rPr>
                        <a:t>i</a:t>
                      </a:r>
                      <a:r>
                        <a:rPr lang="en-US" sz="1800" spc="-10" dirty="0" smtClean="0">
                          <a:latin typeface="Calibri" pitchFamily="34" charset="0"/>
                          <a:cs typeface="Calibri"/>
                        </a:rPr>
                        <a:t>v</a:t>
                      </a:r>
                      <a:r>
                        <a:rPr lang="en-US" sz="1800" spc="-5" dirty="0" smtClean="0">
                          <a:latin typeface="Calibri" pitchFamily="34" charset="0"/>
                          <a:cs typeface="Calibri"/>
                        </a:rPr>
                        <a:t>e</a:t>
                      </a:r>
                      <a:r>
                        <a:rPr lang="en-US" sz="1800" spc="-30" dirty="0" smtClean="0">
                          <a:latin typeface="Calibri" pitchFamily="34" charset="0"/>
                          <a:cs typeface="Calibri"/>
                        </a:rPr>
                        <a:t>/</a:t>
                      </a:r>
                      <a:r>
                        <a:rPr lang="en-US" sz="1800" spc="-5" dirty="0" smtClean="0">
                          <a:latin typeface="Calibri" pitchFamily="34" charset="0"/>
                          <a:cs typeface="Calibri"/>
                        </a:rPr>
                        <a:t>a</a:t>
                      </a:r>
                      <a:r>
                        <a:rPr lang="en-US" sz="1800" dirty="0" smtClean="0">
                          <a:latin typeface="Calibri" pitchFamily="34" charset="0"/>
                          <a:cs typeface="Calibri"/>
                        </a:rPr>
                        <a:t>ssi</a:t>
                      </a:r>
                      <a:r>
                        <a:rPr lang="en-US" sz="1800" spc="-10" dirty="0" smtClean="0">
                          <a:latin typeface="Calibri" pitchFamily="34" charset="0"/>
                          <a:cs typeface="Calibri"/>
                        </a:rPr>
                        <a:t>s</a:t>
                      </a:r>
                      <a:r>
                        <a:rPr lang="en-US" sz="1800" spc="-5" dirty="0" smtClean="0">
                          <a:latin typeface="Calibri" pitchFamily="34" charset="0"/>
                          <a:cs typeface="Calibri"/>
                        </a:rPr>
                        <a:t>t</a:t>
                      </a:r>
                      <a:r>
                        <a:rPr lang="en-US" sz="1800" dirty="0" smtClean="0">
                          <a:latin typeface="Calibri" pitchFamily="34" charset="0"/>
                          <a:cs typeface="Calibri"/>
                        </a:rPr>
                        <a:t>i</a:t>
                      </a:r>
                      <a:r>
                        <a:rPr lang="en-US" sz="1800" spc="-15" dirty="0" smtClean="0">
                          <a:latin typeface="Calibri" pitchFamily="34" charset="0"/>
                          <a:cs typeface="Calibri"/>
                        </a:rPr>
                        <a:t>v</a:t>
                      </a:r>
                      <a:r>
                        <a:rPr lang="en-US" sz="1800" dirty="0" smtClean="0">
                          <a:latin typeface="Calibri" pitchFamily="34" charset="0"/>
                          <a:cs typeface="Calibri"/>
                        </a:rPr>
                        <a:t>e </a:t>
                      </a:r>
                      <a:r>
                        <a:rPr lang="en-US" sz="1800" spc="-20" dirty="0" smtClean="0">
                          <a:latin typeface="Calibri" pitchFamily="34" charset="0"/>
                          <a:cs typeface="Calibri"/>
                        </a:rPr>
                        <a:t>c</a:t>
                      </a:r>
                      <a:r>
                        <a:rPr lang="en-US" sz="1800" dirty="0" smtClean="0">
                          <a:latin typeface="Calibri" pitchFamily="34" charset="0"/>
                          <a:cs typeface="Calibri"/>
                        </a:rPr>
                        <a:t>o</a:t>
                      </a:r>
                      <a:r>
                        <a:rPr lang="en-US" sz="1800" spc="-10" dirty="0" smtClean="0">
                          <a:latin typeface="Calibri" pitchFamily="34" charset="0"/>
                          <a:cs typeface="Calibri"/>
                        </a:rPr>
                        <a:t>mmun</a:t>
                      </a:r>
                      <a:r>
                        <a:rPr lang="en-US" sz="1800" dirty="0" smtClean="0">
                          <a:latin typeface="Calibri" pitchFamily="34" charset="0"/>
                          <a:cs typeface="Calibri"/>
                        </a:rPr>
                        <a:t>i</a:t>
                      </a:r>
                      <a:r>
                        <a:rPr lang="en-US" sz="1800" spc="-20" dirty="0" smtClean="0">
                          <a:latin typeface="Calibri" pitchFamily="34" charset="0"/>
                          <a:cs typeface="Calibri"/>
                        </a:rPr>
                        <a:t>c</a:t>
                      </a:r>
                      <a:r>
                        <a:rPr lang="en-US" sz="1800" spc="-15" dirty="0" smtClean="0">
                          <a:latin typeface="Calibri" pitchFamily="34" charset="0"/>
                          <a:cs typeface="Calibri"/>
                        </a:rPr>
                        <a:t>a</a:t>
                      </a:r>
                      <a:r>
                        <a:rPr lang="en-US" sz="1800" spc="-5" dirty="0" smtClean="0">
                          <a:latin typeface="Calibri" pitchFamily="34" charset="0"/>
                          <a:cs typeface="Calibri"/>
                        </a:rPr>
                        <a:t>t</a:t>
                      </a:r>
                      <a:r>
                        <a:rPr lang="en-US" sz="1800" dirty="0" smtClean="0">
                          <a:latin typeface="Calibri" pitchFamily="34" charset="0"/>
                          <a:cs typeface="Calibri"/>
                        </a:rPr>
                        <a:t>ion </a:t>
                      </a:r>
                      <a:r>
                        <a:rPr lang="en-US" sz="1800" spc="-10" dirty="0" smtClean="0">
                          <a:latin typeface="Calibri" pitchFamily="34" charset="0"/>
                          <a:cs typeface="Calibri"/>
                        </a:rPr>
                        <a:t>d</a:t>
                      </a:r>
                      <a:r>
                        <a:rPr lang="en-US" sz="1800" spc="-20" dirty="0" smtClean="0">
                          <a:latin typeface="Calibri" pitchFamily="34" charset="0"/>
                          <a:cs typeface="Calibri"/>
                        </a:rPr>
                        <a:t>e</a:t>
                      </a:r>
                      <a:r>
                        <a:rPr lang="en-US" sz="1800" dirty="0" smtClean="0">
                          <a:latin typeface="Calibri" pitchFamily="34" charset="0"/>
                          <a:cs typeface="Calibri"/>
                        </a:rPr>
                        <a:t>vi</a:t>
                      </a:r>
                      <a:r>
                        <a:rPr lang="en-US" sz="1800" spc="-10" dirty="0" smtClean="0">
                          <a:latin typeface="Calibri" pitchFamily="34" charset="0"/>
                          <a:cs typeface="Calibri"/>
                        </a:rPr>
                        <a:t>ce</a:t>
                      </a:r>
                      <a:endParaRPr lang="en-US" sz="1800" dirty="0" smtClean="0">
                        <a:latin typeface="Calibri" pitchFamily="34" charset="0"/>
                        <a:cs typeface="Calibri"/>
                      </a:endParaRPr>
                    </a:p>
                  </a:txBody>
                  <a:tcPr/>
                </a:tc>
                <a:tc>
                  <a:txBody>
                    <a:bodyPr/>
                    <a:lstStyle/>
                    <a:p>
                      <a:r>
                        <a:rPr lang="en-US" sz="1800" dirty="0" smtClean="0">
                          <a:latin typeface="Calibri" pitchFamily="34" charset="0"/>
                        </a:rPr>
                        <a:t>Embedded</a:t>
                      </a:r>
                      <a:endParaRPr lang="en-US" sz="1800" dirty="0">
                        <a:latin typeface="Calibri" pitchFamily="34" charset="0"/>
                      </a:endParaRPr>
                    </a:p>
                  </a:txBody>
                  <a:tcPr/>
                </a:tc>
              </a:tr>
              <a:tr h="597276">
                <a:tc>
                  <a:txBody>
                    <a:bodyPr/>
                    <a:lstStyle/>
                    <a:p>
                      <a:r>
                        <a:rPr lang="en-US" sz="1800" dirty="0" smtClean="0">
                          <a:latin typeface="Calibri" pitchFamily="34" charset="0"/>
                        </a:rPr>
                        <a:t>Audio Amplification</a:t>
                      </a:r>
                      <a:endParaRPr lang="en-US" sz="1800" dirty="0">
                        <a:latin typeface="Calibri" pitchFamily="34" charset="0"/>
                      </a:endParaRPr>
                    </a:p>
                  </a:txBody>
                  <a:tcPr/>
                </a:tc>
                <a:tc>
                  <a:txBody>
                    <a:bodyPr/>
                    <a:lstStyle/>
                    <a:p>
                      <a:r>
                        <a:rPr lang="en-US" sz="1800" dirty="0" smtClean="0">
                          <a:latin typeface="Calibri" pitchFamily="34" charset="0"/>
                        </a:rPr>
                        <a:t>Audio amplification</a:t>
                      </a:r>
                      <a:r>
                        <a:rPr lang="en-US" sz="1800" baseline="0" dirty="0" smtClean="0">
                          <a:latin typeface="Calibri" pitchFamily="34" charset="0"/>
                        </a:rPr>
                        <a:t> devices to help increase clarity for the student.</a:t>
                      </a:r>
                      <a:endParaRPr lang="en-US" sz="1800" dirty="0">
                        <a:latin typeface="Calibri" pitchFamily="34" charset="0"/>
                      </a:endParaRPr>
                    </a:p>
                  </a:txBody>
                  <a:tcPr/>
                </a:tc>
                <a:tc>
                  <a:txBody>
                    <a:bodyPr/>
                    <a:lstStyle/>
                    <a:p>
                      <a:r>
                        <a:rPr lang="en-US" sz="1800" dirty="0" smtClean="0">
                          <a:latin typeface="Calibri" pitchFamily="34" charset="0"/>
                        </a:rPr>
                        <a:t>Allowed</a:t>
                      </a:r>
                      <a:endParaRPr lang="en-US" sz="1800" dirty="0">
                        <a:latin typeface="Calibri" pitchFamily="34" charset="0"/>
                      </a:endParaRPr>
                    </a:p>
                  </a:txBody>
                  <a:tcPr/>
                </a:tc>
              </a:tr>
              <a:tr h="843214">
                <a:tc>
                  <a:txBody>
                    <a:bodyPr/>
                    <a:lstStyle/>
                    <a:p>
                      <a:r>
                        <a:rPr lang="en-US" sz="1800" dirty="0" smtClean="0">
                          <a:latin typeface="Calibri" pitchFamily="34" charset="0"/>
                        </a:rPr>
                        <a:t>Breaks</a:t>
                      </a:r>
                      <a:endParaRPr lang="en-US" sz="1800" dirty="0">
                        <a:latin typeface="Calibri" pitchFamily="34" charset="0"/>
                      </a:endParaRPr>
                    </a:p>
                  </a:txBody>
                  <a:tcPr/>
                </a:tc>
                <a:tc>
                  <a:txBody>
                    <a:bodyPr/>
                    <a:lstStyle/>
                    <a:p>
                      <a:r>
                        <a:rPr lang="en-US" sz="1800" dirty="0" smtClean="0">
                          <a:latin typeface="Calibri" pitchFamily="34" charset="0"/>
                        </a:rPr>
                        <a:t>Breaks may</a:t>
                      </a:r>
                      <a:r>
                        <a:rPr lang="en-US" sz="1800" baseline="0" dirty="0" smtClean="0">
                          <a:latin typeface="Calibri" pitchFamily="34" charset="0"/>
                        </a:rPr>
                        <a:t> be given if needed.  The assessment must not be discussed or research during the break.</a:t>
                      </a:r>
                      <a:endParaRPr lang="en-US" sz="1800" dirty="0">
                        <a:latin typeface="Calibri" pitchFamily="34" charset="0"/>
                      </a:endParaRPr>
                    </a:p>
                  </a:txBody>
                  <a:tcPr/>
                </a:tc>
                <a:tc>
                  <a:txBody>
                    <a:bodyPr/>
                    <a:lstStyle/>
                    <a:p>
                      <a:r>
                        <a:rPr lang="en-US" sz="1800" dirty="0" smtClean="0">
                          <a:latin typeface="Calibri" pitchFamily="34" charset="0"/>
                        </a:rPr>
                        <a:t>Allowed</a:t>
                      </a:r>
                      <a:endParaRPr lang="en-US" sz="1800" dirty="0">
                        <a:latin typeface="Calibri" pitchFamily="34" charset="0"/>
                      </a:endParaRPr>
                    </a:p>
                  </a:txBody>
                  <a:tcPr/>
                </a:tc>
              </a:tr>
            </a:tbl>
          </a:graphicData>
        </a:graphic>
      </p:graphicFrame>
    </p:spTree>
    <p:extLst>
      <p:ext uri="{BB962C8B-B14F-4D97-AF65-F5344CB8AC3E}">
        <p14:creationId xmlns:p14="http://schemas.microsoft.com/office/powerpoint/2010/main" val="2322635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2974640028"/>
              </p:ext>
            </p:extLst>
          </p:nvPr>
        </p:nvGraphicFramePr>
        <p:xfrm>
          <a:off x="150209" y="1409700"/>
          <a:ext cx="8807736" cy="5374250"/>
        </p:xfrm>
        <a:graphic>
          <a:graphicData uri="http://schemas.openxmlformats.org/drawingml/2006/table">
            <a:tbl>
              <a:tblPr firstRow="1" bandRow="1">
                <a:tableStyleId>{5C22544A-7EE6-4342-B048-85BDC9FD1C3A}</a:tableStyleId>
              </a:tblPr>
              <a:tblGrid>
                <a:gridCol w="1403629"/>
                <a:gridCol w="5877562"/>
                <a:gridCol w="1526545"/>
              </a:tblGrid>
              <a:tr h="340554">
                <a:tc>
                  <a:txBody>
                    <a:bodyPr/>
                    <a:lstStyle/>
                    <a:p>
                      <a:pPr algn="ctr"/>
                      <a:r>
                        <a:rPr lang="en-US" sz="1800" b="1" dirty="0" smtClean="0">
                          <a:latin typeface="Calibri" pitchFamily="34" charset="0"/>
                        </a:rPr>
                        <a:t>Feature</a:t>
                      </a:r>
                      <a:endParaRPr lang="en-US" sz="1800" b="1" dirty="0">
                        <a:latin typeface="Calibri" pitchFamily="34" charset="0"/>
                      </a:endParaRPr>
                    </a:p>
                  </a:txBody>
                  <a:tcPr/>
                </a:tc>
                <a:tc>
                  <a:txBody>
                    <a:bodyPr/>
                    <a:lstStyle/>
                    <a:p>
                      <a:pPr algn="ctr"/>
                      <a:r>
                        <a:rPr lang="en-US" sz="1800" b="1" dirty="0" smtClean="0">
                          <a:latin typeface="Calibri" pitchFamily="34" charset="0"/>
                        </a:rPr>
                        <a:t>Description</a:t>
                      </a:r>
                      <a:endParaRPr lang="en-US" sz="1800" b="1" dirty="0">
                        <a:latin typeface="Calibri" pitchFamily="34" charset="0"/>
                      </a:endParaRPr>
                    </a:p>
                  </a:txBody>
                  <a:tcPr/>
                </a:tc>
                <a:tc>
                  <a:txBody>
                    <a:bodyPr/>
                    <a:lstStyle/>
                    <a:p>
                      <a:pPr algn="ctr"/>
                      <a:r>
                        <a:rPr lang="en-US" sz="1800" b="1" dirty="0" smtClean="0">
                          <a:latin typeface="Calibri" pitchFamily="34" charset="0"/>
                        </a:rPr>
                        <a:t>Availability</a:t>
                      </a:r>
                      <a:endParaRPr lang="en-US" sz="1800" b="1" dirty="0">
                        <a:latin typeface="Calibri" pitchFamily="34" charset="0"/>
                      </a:endParaRPr>
                    </a:p>
                  </a:txBody>
                  <a:tcPr/>
                </a:tc>
              </a:tr>
              <a:tr h="968457">
                <a:tc>
                  <a:txBody>
                    <a:bodyPr/>
                    <a:lstStyle/>
                    <a:p>
                      <a:r>
                        <a:rPr lang="en-US" sz="1800" dirty="0" smtClean="0">
                          <a:latin typeface="Calibri" pitchFamily="34" charset="0"/>
                        </a:rPr>
                        <a:t>Calculation Devices</a:t>
                      </a:r>
                      <a:endParaRPr lang="en-US" sz="1800" dirty="0">
                        <a:latin typeface="Calibri" pitchFamily="34" charset="0"/>
                      </a:endParaRPr>
                    </a:p>
                  </a:txBody>
                  <a:tcPr/>
                </a:tc>
                <a:tc>
                  <a:txBody>
                    <a:bodyPr/>
                    <a:lstStyle/>
                    <a:p>
                      <a:r>
                        <a:rPr lang="en-US" sz="1800" dirty="0" smtClean="0">
                          <a:latin typeface="Calibri" pitchFamily="34" charset="0"/>
                        </a:rPr>
                        <a:t>Provided</a:t>
                      </a:r>
                      <a:r>
                        <a:rPr lang="en-US" sz="1800" baseline="0" dirty="0" smtClean="0">
                          <a:latin typeface="Calibri" pitchFamily="34" charset="0"/>
                        </a:rPr>
                        <a:t> online for items where the construct of the item is not violated.  The calculators used by SAGE will be available to be downloaded for free for instructional use.</a:t>
                      </a:r>
                      <a:endParaRPr lang="en-US" sz="1800" dirty="0">
                        <a:latin typeface="Calibri" pitchFamily="34" charset="0"/>
                      </a:endParaRPr>
                    </a:p>
                  </a:txBody>
                  <a:tcPr/>
                </a:tc>
                <a:tc>
                  <a:txBody>
                    <a:bodyPr/>
                    <a:lstStyle/>
                    <a:p>
                      <a:r>
                        <a:rPr lang="en-US" sz="1800" dirty="0" smtClean="0">
                          <a:latin typeface="Calibri" pitchFamily="34" charset="0"/>
                        </a:rPr>
                        <a:t>Embedded; depends on grade</a:t>
                      </a:r>
                      <a:endParaRPr lang="en-US" sz="1800" dirty="0">
                        <a:latin typeface="Calibri" pitchFamily="34" charset="0"/>
                      </a:endParaRPr>
                    </a:p>
                  </a:txBody>
                  <a:tcPr/>
                </a:tc>
              </a:tr>
              <a:tr h="783739">
                <a:tc>
                  <a:txBody>
                    <a:bodyPr/>
                    <a:lstStyle/>
                    <a:p>
                      <a:r>
                        <a:rPr lang="en-US" sz="1800" dirty="0" smtClean="0">
                          <a:latin typeface="Calibri" pitchFamily="34" charset="0"/>
                        </a:rPr>
                        <a:t>Change in</a:t>
                      </a:r>
                      <a:r>
                        <a:rPr lang="en-US" sz="1800" baseline="0" dirty="0" smtClean="0">
                          <a:latin typeface="Calibri" pitchFamily="34" charset="0"/>
                        </a:rPr>
                        <a:t> the Order of Activities</a:t>
                      </a:r>
                      <a:endParaRPr lang="en-US" sz="1800" dirty="0">
                        <a:latin typeface="Calibri" pitchFamily="34" charset="0"/>
                      </a:endParaRPr>
                    </a:p>
                  </a:txBody>
                  <a:tcPr/>
                </a:tc>
                <a:tc>
                  <a:txBody>
                    <a:bodyPr/>
                    <a:lstStyle/>
                    <a:p>
                      <a:r>
                        <a:rPr lang="en-US" sz="1800" dirty="0" smtClean="0">
                          <a:latin typeface="Calibri" pitchFamily="34" charset="0"/>
                        </a:rPr>
                        <a:t>To reduce fatigue and increase attention, activities or some tests can be administered over multiple days – completing a portion each day.</a:t>
                      </a:r>
                      <a:endParaRPr lang="en-US" sz="1800" dirty="0">
                        <a:latin typeface="Calibri" pitchFamily="34" charset="0"/>
                      </a:endParaRPr>
                    </a:p>
                  </a:txBody>
                  <a:tcPr/>
                </a:tc>
                <a:tc>
                  <a:txBody>
                    <a:bodyPr/>
                    <a:lstStyle/>
                    <a:p>
                      <a:r>
                        <a:rPr lang="en-US" sz="1800" dirty="0" smtClean="0">
                          <a:latin typeface="Calibri" pitchFamily="34" charset="0"/>
                        </a:rPr>
                        <a:t>Allowed</a:t>
                      </a:r>
                      <a:endParaRPr lang="en-US" sz="1800" dirty="0">
                        <a:latin typeface="Calibri" pitchFamily="34" charset="0"/>
                      </a:endParaRPr>
                    </a:p>
                  </a:txBody>
                  <a:tcPr/>
                </a:tc>
              </a:tr>
              <a:tr h="968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a:rPr>
                        <a:t>Color Adjustments</a:t>
                      </a:r>
                    </a:p>
                  </a:txBody>
                  <a:tcPr/>
                </a:tc>
                <a:tc>
                  <a:txBody>
                    <a:bodyPr/>
                    <a:lstStyle/>
                    <a:p>
                      <a:r>
                        <a:rPr lang="en-US" sz="1800" kern="1200" dirty="0" smtClean="0">
                          <a:solidFill>
                            <a:schemeClr val="dk1"/>
                          </a:solidFill>
                          <a:effectLst/>
                          <a:latin typeface="Calibri" pitchFamily="34" charset="0"/>
                          <a:ea typeface="+mn-ea"/>
                          <a:cs typeface="+mn-cs"/>
                        </a:rPr>
                        <a:t>Students may choose the font and background color combinations that help them perceive text-based content including reverse contrast such as white font on a black background.</a:t>
                      </a:r>
                      <a:endParaRPr lang="en-US" sz="1800" dirty="0">
                        <a:latin typeface="Calibri" pitchFamily="34" charset="0"/>
                      </a:endParaRPr>
                    </a:p>
                  </a:txBody>
                  <a:tcPr/>
                </a:tc>
                <a:tc>
                  <a:txBody>
                    <a:bodyPr/>
                    <a:lstStyle/>
                    <a:p>
                      <a:r>
                        <a:rPr lang="en-US" sz="1800" dirty="0" smtClean="0">
                          <a:latin typeface="Calibri" pitchFamily="34" charset="0"/>
                        </a:rPr>
                        <a:t>Embedded</a:t>
                      </a:r>
                      <a:endParaRPr lang="en-US" sz="1800" dirty="0">
                        <a:latin typeface="Calibri" pitchFamily="34" charset="0"/>
                      </a:endParaRPr>
                    </a:p>
                  </a:txBody>
                  <a:tcPr/>
                </a:tc>
              </a:tr>
              <a:tr h="968457">
                <a:tc>
                  <a:txBody>
                    <a:bodyPr/>
                    <a:lstStyle/>
                    <a:p>
                      <a:r>
                        <a:rPr lang="en-US" sz="1800" dirty="0" smtClean="0">
                          <a:latin typeface="Calibri" pitchFamily="34" charset="0"/>
                        </a:rPr>
                        <a:t>Directions – Oral</a:t>
                      </a:r>
                      <a:r>
                        <a:rPr lang="en-US" sz="1800" baseline="0" dirty="0" smtClean="0">
                          <a:latin typeface="Calibri" pitchFamily="34" charset="0"/>
                        </a:rPr>
                        <a:t> Translation</a:t>
                      </a:r>
                      <a:endParaRPr lang="en-US"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Calibri" pitchFamily="34" charset="0"/>
                          <a:ea typeface="+mn-ea"/>
                          <a:cs typeface="+mn-cs"/>
                        </a:rPr>
                        <a:t>Oral translation of </a:t>
                      </a:r>
                      <a:r>
                        <a:rPr lang="en-US" sz="1800" b="1" kern="1200" dirty="0" smtClean="0">
                          <a:solidFill>
                            <a:schemeClr val="dk1"/>
                          </a:solidFill>
                          <a:effectLst/>
                          <a:latin typeface="Calibri" pitchFamily="34" charset="0"/>
                          <a:ea typeface="+mn-ea"/>
                          <a:cs typeface="+mn-cs"/>
                        </a:rPr>
                        <a:t>directions</a:t>
                      </a:r>
                      <a:r>
                        <a:rPr lang="en-US" sz="1800" kern="1200" dirty="0" smtClean="0">
                          <a:solidFill>
                            <a:schemeClr val="dk1"/>
                          </a:solidFill>
                          <a:effectLst/>
                          <a:latin typeface="Calibri" pitchFamily="34" charset="0"/>
                          <a:ea typeface="+mn-ea"/>
                          <a:cs typeface="+mn-cs"/>
                        </a:rPr>
                        <a:t> involves immediate rendering of directions into a student’s native language.  Clarification of directions is not allowed on any assessment.</a:t>
                      </a:r>
                    </a:p>
                  </a:txBody>
                  <a:tcPr/>
                </a:tc>
                <a:tc>
                  <a:txBody>
                    <a:bodyPr/>
                    <a:lstStyle/>
                    <a:p>
                      <a:r>
                        <a:rPr lang="en-US" sz="1800" dirty="0" smtClean="0">
                          <a:latin typeface="Calibri" pitchFamily="34" charset="0"/>
                        </a:rPr>
                        <a:t>Allowed</a:t>
                      </a:r>
                      <a:endParaRPr lang="en-US" sz="1800" dirty="0">
                        <a:latin typeface="Calibri" pitchFamily="34" charset="0"/>
                      </a:endParaRPr>
                    </a:p>
                  </a:txBody>
                  <a:tcPr/>
                </a:tc>
              </a:tr>
              <a:tr h="968457">
                <a:tc>
                  <a:txBody>
                    <a:bodyPr/>
                    <a:lstStyle/>
                    <a:p>
                      <a:r>
                        <a:rPr lang="en-US" sz="1800" dirty="0" smtClean="0">
                          <a:latin typeface="Calibri" pitchFamily="34" charset="0"/>
                        </a:rPr>
                        <a:t>Directions</a:t>
                      </a:r>
                      <a:r>
                        <a:rPr lang="en-US" sz="1800" baseline="0" dirty="0" smtClean="0">
                          <a:latin typeface="Calibri" pitchFamily="34" charset="0"/>
                        </a:rPr>
                        <a:t> – reread</a:t>
                      </a:r>
                      <a:endParaRPr lang="en-US"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Calibri" pitchFamily="34" charset="0"/>
                          <a:ea typeface="+mn-ea"/>
                          <a:cs typeface="+mn-cs"/>
                        </a:rPr>
                        <a:t>To accurately understand the task a student is being asked to engage in, some students need to have directions reread. Clarification of directions is not allowed on any assessment.</a:t>
                      </a:r>
                    </a:p>
                  </a:txBody>
                  <a:tcPr/>
                </a:tc>
                <a:tc>
                  <a:txBody>
                    <a:bodyPr/>
                    <a:lstStyle/>
                    <a:p>
                      <a:r>
                        <a:rPr lang="en-US" sz="1800" dirty="0" smtClean="0">
                          <a:latin typeface="Calibri" pitchFamily="34" charset="0"/>
                        </a:rPr>
                        <a:t>Not allowed; embedded</a:t>
                      </a:r>
                      <a:endParaRPr lang="en-US" sz="1800" dirty="0">
                        <a:latin typeface="Calibri" pitchFamily="34" charset="0"/>
                      </a:endParaRPr>
                    </a:p>
                  </a:txBody>
                  <a:tcPr/>
                </a:tc>
              </a:tr>
            </a:tbl>
          </a:graphicData>
        </a:graphic>
      </p:graphicFrame>
      <p:sp>
        <p:nvSpPr>
          <p:cNvPr id="5" name="Title 2"/>
          <p:cNvSpPr txBox="1">
            <a:spLocks/>
          </p:cNvSpPr>
          <p:nvPr/>
        </p:nvSpPr>
        <p:spPr>
          <a:xfrm>
            <a:off x="381000" y="1800936"/>
            <a:ext cx="8382000" cy="1054100"/>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200" kern="1200" cap="all" spc="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2pPr>
            <a:lvl3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3pPr>
            <a:lvl4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4pPr>
            <a:lvl5pPr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6pPr>
            <a:lvl7pPr marL="9144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7pPr>
            <a:lvl8pPr marL="13716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8pPr>
            <a:lvl9pPr marL="1828800" algn="ctr" rtl="0" eaLnBrk="1" fontAlgn="base" hangingPunct="1">
              <a:spcBef>
                <a:spcPct val="0"/>
              </a:spcBef>
              <a:spcAft>
                <a:spcPct val="0"/>
              </a:spcAft>
              <a:defRPr sz="3200">
                <a:solidFill>
                  <a:schemeClr val="bg1"/>
                </a:solidFill>
                <a:latin typeface="Franklin Gothic Medium" charset="0"/>
                <a:ea typeface="ＭＳ Ｐゴシック" charset="0"/>
                <a:cs typeface="ＭＳ Ｐゴシック" charset="0"/>
              </a:defRPr>
            </a:lvl9pPr>
          </a:lstStyle>
          <a:p>
            <a:endParaRPr lang="en-US" dirty="0"/>
          </a:p>
        </p:txBody>
      </p:sp>
      <p:sp>
        <p:nvSpPr>
          <p:cNvPr id="2" name="Title 1"/>
          <p:cNvSpPr>
            <a:spLocks noGrp="1"/>
          </p:cNvSpPr>
          <p:nvPr>
            <p:ph type="title"/>
          </p:nvPr>
        </p:nvSpPr>
        <p:spPr>
          <a:xfrm>
            <a:off x="384456" y="252623"/>
            <a:ext cx="8382000" cy="1054100"/>
          </a:xfrm>
        </p:spPr>
        <p:txBody>
          <a:bodyPr/>
          <a:lstStyle/>
          <a:p>
            <a:r>
              <a:rPr lang="en-US" dirty="0"/>
              <a:t>SAGE RESOURCES: Access for </a:t>
            </a:r>
            <a:br>
              <a:rPr lang="en-US" dirty="0"/>
            </a:br>
            <a:r>
              <a:rPr lang="en-US" dirty="0"/>
              <a:t>all students</a:t>
            </a:r>
          </a:p>
        </p:txBody>
      </p:sp>
    </p:spTree>
    <p:extLst>
      <p:ext uri="{BB962C8B-B14F-4D97-AF65-F5344CB8AC3E}">
        <p14:creationId xmlns:p14="http://schemas.microsoft.com/office/powerpoint/2010/main" val="28922819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4010597535"/>
              </p:ext>
            </p:extLst>
          </p:nvPr>
        </p:nvGraphicFramePr>
        <p:xfrm>
          <a:off x="152401" y="1540137"/>
          <a:ext cx="8805814" cy="5106769"/>
        </p:xfrm>
        <a:graphic>
          <a:graphicData uri="http://schemas.openxmlformats.org/drawingml/2006/table">
            <a:tbl>
              <a:tblPr firstRow="1" bandRow="1">
                <a:tableStyleId>{5C22544A-7EE6-4342-B048-85BDC9FD1C3A}</a:tableStyleId>
              </a:tblPr>
              <a:tblGrid>
                <a:gridCol w="1956848"/>
                <a:gridCol w="4559994"/>
                <a:gridCol w="2288972"/>
              </a:tblGrid>
              <a:tr h="644973">
                <a:tc>
                  <a:txBody>
                    <a:bodyPr/>
                    <a:lstStyle/>
                    <a:p>
                      <a:r>
                        <a:rPr lang="en-US" sz="1900" smtClean="0"/>
                        <a:t>Feature</a:t>
                      </a:r>
                      <a:endParaRPr lang="en-US" sz="1900" dirty="0"/>
                    </a:p>
                  </a:txBody>
                  <a:tcPr/>
                </a:tc>
                <a:tc>
                  <a:txBody>
                    <a:bodyPr/>
                    <a:lstStyle/>
                    <a:p>
                      <a:r>
                        <a:rPr lang="en-US" sz="1900" dirty="0" smtClean="0"/>
                        <a:t>Description</a:t>
                      </a:r>
                      <a:endParaRPr lang="en-US" sz="1900" dirty="0"/>
                    </a:p>
                  </a:txBody>
                  <a:tcPr/>
                </a:tc>
                <a:tc>
                  <a:txBody>
                    <a:bodyPr/>
                    <a:lstStyle/>
                    <a:p>
                      <a:r>
                        <a:rPr lang="en-US" sz="1900" smtClean="0"/>
                        <a:t>Availability</a:t>
                      </a:r>
                      <a:endParaRPr lang="en-US" sz="1900" dirty="0"/>
                    </a:p>
                  </a:txBody>
                  <a:tcPr/>
                </a:tc>
              </a:tr>
              <a:tr h="1272276">
                <a:tc>
                  <a:txBody>
                    <a:bodyPr/>
                    <a:lstStyle/>
                    <a:p>
                      <a:r>
                        <a:rPr lang="en-US" sz="1900" dirty="0" smtClean="0">
                          <a:latin typeface="Calibri" pitchFamily="34" charset="0"/>
                        </a:rPr>
                        <a:t>Directions</a:t>
                      </a:r>
                      <a:r>
                        <a:rPr lang="en-US" sz="1900" baseline="0" dirty="0" smtClean="0">
                          <a:latin typeface="Calibri" pitchFamily="34" charset="0"/>
                        </a:rPr>
                        <a:t> – Signed</a:t>
                      </a:r>
                      <a:endParaRPr lang="en-US" sz="19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kern="1200" smtClean="0">
                          <a:solidFill>
                            <a:schemeClr val="dk1"/>
                          </a:solidFill>
                          <a:effectLst/>
                          <a:latin typeface="Calibri" pitchFamily="34" charset="0"/>
                          <a:ea typeface="+mn-ea"/>
                          <a:cs typeface="+mn-cs"/>
                        </a:rPr>
                        <a:t>Directions may be signed by an interpreter. Clarification of directions is not allowed for any student. </a:t>
                      </a:r>
                      <a:endParaRPr lang="en-US" sz="1900" b="0" kern="1200" dirty="0" smtClean="0">
                        <a:solidFill>
                          <a:schemeClr val="dk1"/>
                        </a:solidFill>
                        <a:effectLst/>
                        <a:latin typeface="Calibri" pitchFamily="34" charset="0"/>
                        <a:ea typeface="+mn-ea"/>
                        <a:cs typeface="+mn-cs"/>
                      </a:endParaRPr>
                    </a:p>
                  </a:txBody>
                  <a:tcPr/>
                </a:tc>
                <a:tc>
                  <a:txBody>
                    <a:bodyPr/>
                    <a:lstStyle/>
                    <a:p>
                      <a:r>
                        <a:rPr lang="en-US" sz="1900" smtClean="0">
                          <a:latin typeface="Calibri" pitchFamily="34" charset="0"/>
                        </a:rPr>
                        <a:t>Allowed with interpreter</a:t>
                      </a:r>
                      <a:endParaRPr lang="en-US" sz="1900" dirty="0">
                        <a:latin typeface="Calibri" pitchFamily="34" charset="0"/>
                      </a:endParaRPr>
                    </a:p>
                  </a:txBody>
                  <a:tcPr/>
                </a:tc>
              </a:tr>
              <a:tr h="901193">
                <a:tc>
                  <a:txBody>
                    <a:bodyPr/>
                    <a:lstStyle/>
                    <a:p>
                      <a:r>
                        <a:rPr lang="en-US" sz="1900" smtClean="0">
                          <a:latin typeface="Calibri" pitchFamily="34" charset="0"/>
                        </a:rPr>
                        <a:t>Environment</a:t>
                      </a:r>
                      <a:endParaRPr lang="en-US" sz="1900" dirty="0">
                        <a:latin typeface="Calibri" pitchFamily="34" charset="0"/>
                      </a:endParaRPr>
                    </a:p>
                  </a:txBody>
                  <a:tcPr/>
                </a:tc>
                <a:tc>
                  <a:txBody>
                    <a:bodyPr/>
                    <a:lstStyle/>
                    <a:p>
                      <a:r>
                        <a:rPr lang="en-US" sz="1900" kern="1200" smtClean="0">
                          <a:solidFill>
                            <a:schemeClr val="dk1"/>
                          </a:solidFill>
                          <a:effectLst/>
                          <a:latin typeface="Calibri" pitchFamily="34" charset="0"/>
                          <a:ea typeface="+mn-ea"/>
                          <a:cs typeface="+mn-cs"/>
                        </a:rPr>
                        <a:t>Environmental changes may be necessary for some students.</a:t>
                      </a:r>
                      <a:endParaRPr lang="en-US" sz="1900" dirty="0">
                        <a:latin typeface="Calibri" pitchFamily="34" charset="0"/>
                      </a:endParaRPr>
                    </a:p>
                  </a:txBody>
                  <a:tcPr/>
                </a:tc>
                <a:tc>
                  <a:txBody>
                    <a:bodyPr/>
                    <a:lstStyle/>
                    <a:p>
                      <a:r>
                        <a:rPr lang="en-US" sz="1900" smtClean="0">
                          <a:latin typeface="Calibri" pitchFamily="34" charset="0"/>
                        </a:rPr>
                        <a:t>Allowed</a:t>
                      </a:r>
                      <a:endParaRPr lang="en-US" sz="1900" dirty="0">
                        <a:latin typeface="Calibri" pitchFamily="34" charset="0"/>
                      </a:endParaRPr>
                    </a:p>
                  </a:txBody>
                  <a:tcPr/>
                </a:tc>
              </a:tr>
              <a:tr h="644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smtClean="0">
                          <a:latin typeface="Calibri" pitchFamily="34" charset="0"/>
                          <a:cs typeface="Calibri"/>
                        </a:rPr>
                        <a:t>Highlight</a:t>
                      </a:r>
                      <a:endParaRPr lang="en-US" sz="1900" dirty="0" smtClean="0">
                        <a:latin typeface="Calibri" pitchFamily="34" charset="0"/>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smtClean="0">
                          <a:latin typeface="Calibri" pitchFamily="34" charset="0"/>
                          <a:cs typeface="Calibri"/>
                        </a:rPr>
                        <a:t>Allo</a:t>
                      </a:r>
                      <a:r>
                        <a:rPr lang="en-US" sz="1900" spc="-10" smtClean="0">
                          <a:latin typeface="Calibri" pitchFamily="34" charset="0"/>
                          <a:cs typeface="Calibri"/>
                        </a:rPr>
                        <a:t>w</a:t>
                      </a:r>
                      <a:r>
                        <a:rPr lang="en-US" sz="1900" smtClean="0">
                          <a:latin typeface="Calibri" pitchFamily="34" charset="0"/>
                          <a:cs typeface="Calibri"/>
                        </a:rPr>
                        <a:t>s</a:t>
                      </a:r>
                      <a:r>
                        <a:rPr lang="en-US" sz="1900" spc="-30" smtClean="0">
                          <a:latin typeface="Calibri" pitchFamily="34" charset="0"/>
                          <a:cs typeface="Calibri"/>
                        </a:rPr>
                        <a:t> </a:t>
                      </a:r>
                      <a:r>
                        <a:rPr lang="en-US" sz="1900" spc="-15" smtClean="0">
                          <a:latin typeface="Calibri" pitchFamily="34" charset="0"/>
                          <a:cs typeface="Calibri"/>
                        </a:rPr>
                        <a:t>t</a:t>
                      </a:r>
                      <a:r>
                        <a:rPr lang="en-US" sz="1900" spc="-30" smtClean="0">
                          <a:latin typeface="Calibri" pitchFamily="34" charset="0"/>
                          <a:cs typeface="Calibri"/>
                        </a:rPr>
                        <a:t>e</a:t>
                      </a:r>
                      <a:r>
                        <a:rPr lang="en-US" sz="1900" smtClean="0">
                          <a:latin typeface="Calibri" pitchFamily="34" charset="0"/>
                          <a:cs typeface="Calibri"/>
                        </a:rPr>
                        <a:t>xt</a:t>
                      </a:r>
                      <a:r>
                        <a:rPr lang="en-US" sz="1900" spc="15" smtClean="0">
                          <a:latin typeface="Calibri" pitchFamily="34" charset="0"/>
                          <a:cs typeface="Calibri"/>
                        </a:rPr>
                        <a:t> </a:t>
                      </a:r>
                      <a:r>
                        <a:rPr lang="en-US" sz="1900" spc="-15" smtClean="0">
                          <a:latin typeface="Calibri" pitchFamily="34" charset="0"/>
                          <a:cs typeface="Calibri"/>
                        </a:rPr>
                        <a:t>t</a:t>
                      </a:r>
                      <a:r>
                        <a:rPr lang="en-US" sz="1900" smtClean="0">
                          <a:latin typeface="Calibri" pitchFamily="34" charset="0"/>
                          <a:cs typeface="Calibri"/>
                        </a:rPr>
                        <a:t>o</a:t>
                      </a:r>
                      <a:r>
                        <a:rPr lang="en-US" sz="1900" spc="-5" smtClean="0">
                          <a:latin typeface="Calibri" pitchFamily="34" charset="0"/>
                          <a:cs typeface="Calibri"/>
                        </a:rPr>
                        <a:t> </a:t>
                      </a:r>
                      <a:r>
                        <a:rPr lang="en-US" sz="1900" spc="-10" smtClean="0">
                          <a:latin typeface="Calibri" pitchFamily="34" charset="0"/>
                          <a:cs typeface="Calibri"/>
                        </a:rPr>
                        <a:t>b</a:t>
                      </a:r>
                      <a:r>
                        <a:rPr lang="en-US" sz="1900" smtClean="0">
                          <a:latin typeface="Calibri" pitchFamily="34" charset="0"/>
                          <a:cs typeface="Calibri"/>
                        </a:rPr>
                        <a:t>e </a:t>
                      </a:r>
                      <a:r>
                        <a:rPr lang="en-US" sz="1900" spc="-10" smtClean="0">
                          <a:latin typeface="Calibri" pitchFamily="34" charset="0"/>
                          <a:cs typeface="Calibri"/>
                        </a:rPr>
                        <a:t>h</a:t>
                      </a:r>
                      <a:r>
                        <a:rPr lang="en-US" sz="1900" smtClean="0">
                          <a:latin typeface="Calibri" pitchFamily="34" charset="0"/>
                          <a:cs typeface="Calibri"/>
                        </a:rPr>
                        <a:t>i</a:t>
                      </a:r>
                      <a:r>
                        <a:rPr lang="en-US" sz="1900" spc="-5" smtClean="0">
                          <a:latin typeface="Calibri" pitchFamily="34" charset="0"/>
                          <a:cs typeface="Calibri"/>
                        </a:rPr>
                        <a:t>g</a:t>
                      </a:r>
                      <a:r>
                        <a:rPr lang="en-US" sz="1900" spc="-10" smtClean="0">
                          <a:latin typeface="Calibri" pitchFamily="34" charset="0"/>
                          <a:cs typeface="Calibri"/>
                        </a:rPr>
                        <a:t>h</a:t>
                      </a:r>
                      <a:r>
                        <a:rPr lang="en-US" sz="1900" smtClean="0">
                          <a:latin typeface="Calibri" pitchFamily="34" charset="0"/>
                          <a:cs typeface="Calibri"/>
                        </a:rPr>
                        <a:t>li</a:t>
                      </a:r>
                      <a:r>
                        <a:rPr lang="en-US" sz="1900" spc="-5" smtClean="0">
                          <a:latin typeface="Calibri" pitchFamily="34" charset="0"/>
                          <a:cs typeface="Calibri"/>
                        </a:rPr>
                        <a:t>g</a:t>
                      </a:r>
                      <a:r>
                        <a:rPr lang="en-US" sz="1900" spc="-20" smtClean="0">
                          <a:latin typeface="Calibri" pitchFamily="34" charset="0"/>
                          <a:cs typeface="Calibri"/>
                        </a:rPr>
                        <a:t>h</a:t>
                      </a:r>
                      <a:r>
                        <a:rPr lang="en-US" sz="1900" spc="-15" smtClean="0">
                          <a:latin typeface="Calibri" pitchFamily="34" charset="0"/>
                          <a:cs typeface="Calibri"/>
                        </a:rPr>
                        <a:t>t</a:t>
                      </a:r>
                      <a:r>
                        <a:rPr lang="en-US" sz="1900" spc="-5" smtClean="0">
                          <a:latin typeface="Calibri" pitchFamily="34" charset="0"/>
                          <a:cs typeface="Calibri"/>
                        </a:rPr>
                        <a:t>e</a:t>
                      </a:r>
                      <a:r>
                        <a:rPr lang="en-US" sz="1900" smtClean="0">
                          <a:latin typeface="Calibri" pitchFamily="34" charset="0"/>
                          <a:cs typeface="Calibri"/>
                        </a:rPr>
                        <a:t>d</a:t>
                      </a:r>
                      <a:endParaRPr lang="en-US" sz="1900" dirty="0" smtClean="0">
                        <a:latin typeface="Calibri" pitchFamily="34" charset="0"/>
                        <a:cs typeface="Calibri"/>
                      </a:endParaRPr>
                    </a:p>
                  </a:txBody>
                  <a:tcPr/>
                </a:tc>
                <a:tc>
                  <a:txBody>
                    <a:bodyPr/>
                    <a:lstStyle/>
                    <a:p>
                      <a:r>
                        <a:rPr lang="en-US" sz="1900" smtClean="0">
                          <a:latin typeface="Calibri" pitchFamily="34" charset="0"/>
                        </a:rPr>
                        <a:t>Embedded</a:t>
                      </a:r>
                      <a:endParaRPr lang="en-US" sz="1900" dirty="0">
                        <a:latin typeface="Calibri" pitchFamily="34" charset="0"/>
                      </a:endParaRPr>
                    </a:p>
                  </a:txBody>
                  <a:tcPr/>
                </a:tc>
              </a:tr>
              <a:tr h="901193">
                <a:tc>
                  <a:txBody>
                    <a:bodyPr/>
                    <a:lstStyle/>
                    <a:p>
                      <a:r>
                        <a:rPr lang="en-US" sz="1900" smtClean="0">
                          <a:latin typeface="Calibri" pitchFamily="34" charset="0"/>
                        </a:rPr>
                        <a:t>Human Reader</a:t>
                      </a:r>
                      <a:endParaRPr lang="en-US" sz="1900" dirty="0">
                        <a:latin typeface="Calibri" pitchFamily="34" charset="0"/>
                      </a:endParaRPr>
                    </a:p>
                  </a:txBody>
                  <a:tcPr/>
                </a:tc>
                <a:tc>
                  <a:txBody>
                    <a:bodyPr/>
                    <a:lstStyle/>
                    <a:p>
                      <a:r>
                        <a:rPr lang="en-US" sz="1900" kern="1200" smtClean="0">
                          <a:solidFill>
                            <a:schemeClr val="dk1"/>
                          </a:solidFill>
                          <a:effectLst/>
                          <a:latin typeface="Calibri" pitchFamily="34" charset="0"/>
                          <a:ea typeface="+mn-ea"/>
                          <a:cs typeface="+mn-cs"/>
                        </a:rPr>
                        <a:t>Human read aloud of text may or may not be allowed on assessments.</a:t>
                      </a:r>
                      <a:endParaRPr lang="en-US" sz="1900" dirty="0">
                        <a:latin typeface="Calibri" pitchFamily="34" charset="0"/>
                      </a:endParaRPr>
                    </a:p>
                  </a:txBody>
                  <a:tcPr/>
                </a:tc>
                <a:tc>
                  <a:txBody>
                    <a:bodyPr/>
                    <a:lstStyle/>
                    <a:p>
                      <a:r>
                        <a:rPr lang="en-US" sz="1900" smtClean="0">
                          <a:latin typeface="Calibri" pitchFamily="34" charset="0"/>
                        </a:rPr>
                        <a:t>Not allowed; use text-to-speech</a:t>
                      </a:r>
                      <a:endParaRPr lang="en-US" sz="1900" dirty="0">
                        <a:latin typeface="Calibri" pitchFamily="34" charset="0"/>
                      </a:endParaRPr>
                    </a:p>
                  </a:txBody>
                  <a:tcPr/>
                </a:tc>
              </a:tr>
              <a:tr h="742161">
                <a:tc>
                  <a:txBody>
                    <a:bodyPr/>
                    <a:lstStyle/>
                    <a:p>
                      <a:pPr marL="85725" marR="326390">
                        <a:lnSpc>
                          <a:spcPct val="100000"/>
                        </a:lnSpc>
                      </a:pPr>
                      <a:r>
                        <a:rPr sz="1900" spc="-10" smtClean="0">
                          <a:latin typeface="Calibri" pitchFamily="34" charset="0"/>
                          <a:cs typeface="Calibri"/>
                        </a:rPr>
                        <a:t>Inc</a:t>
                      </a:r>
                      <a:r>
                        <a:rPr sz="1900" spc="-25" smtClean="0">
                          <a:latin typeface="Calibri" pitchFamily="34" charset="0"/>
                          <a:cs typeface="Calibri"/>
                        </a:rPr>
                        <a:t>r</a:t>
                      </a:r>
                      <a:r>
                        <a:rPr sz="1900" spc="-5" smtClean="0">
                          <a:latin typeface="Calibri" pitchFamily="34" charset="0"/>
                          <a:cs typeface="Calibri"/>
                        </a:rPr>
                        <a:t>ea</a:t>
                      </a:r>
                      <a:r>
                        <a:rPr sz="1900" smtClean="0">
                          <a:latin typeface="Calibri" pitchFamily="34" charset="0"/>
                          <a:cs typeface="Calibri"/>
                        </a:rPr>
                        <a:t>s</a:t>
                      </a:r>
                      <a:r>
                        <a:rPr sz="1900" spc="-5" smtClean="0">
                          <a:latin typeface="Calibri" pitchFamily="34" charset="0"/>
                          <a:cs typeface="Calibri"/>
                        </a:rPr>
                        <a:t>e</a:t>
                      </a:r>
                      <a:r>
                        <a:rPr sz="1900" smtClean="0">
                          <a:latin typeface="Calibri" pitchFamily="34" charset="0"/>
                          <a:cs typeface="Calibri"/>
                        </a:rPr>
                        <a:t>d</a:t>
                      </a:r>
                      <a:r>
                        <a:rPr sz="1900" spc="10" smtClean="0">
                          <a:latin typeface="Calibri" pitchFamily="34" charset="0"/>
                          <a:cs typeface="Calibri"/>
                        </a:rPr>
                        <a:t> </a:t>
                      </a:r>
                      <a:r>
                        <a:rPr sz="1900" spc="-25" smtClean="0">
                          <a:latin typeface="Calibri" pitchFamily="34" charset="0"/>
                          <a:cs typeface="Calibri"/>
                        </a:rPr>
                        <a:t>F</a:t>
                      </a:r>
                      <a:r>
                        <a:rPr sz="1900" smtClean="0">
                          <a:latin typeface="Calibri" pitchFamily="34" charset="0"/>
                          <a:cs typeface="Calibri"/>
                        </a:rPr>
                        <a:t>o</a:t>
                      </a:r>
                      <a:r>
                        <a:rPr sz="1900" spc="-20" smtClean="0">
                          <a:latin typeface="Calibri" pitchFamily="34" charset="0"/>
                          <a:cs typeface="Calibri"/>
                        </a:rPr>
                        <a:t>n</a:t>
                      </a:r>
                      <a:r>
                        <a:rPr sz="1900" smtClean="0">
                          <a:latin typeface="Calibri" pitchFamily="34" charset="0"/>
                          <a:cs typeface="Calibri"/>
                        </a:rPr>
                        <a:t>t Si</a:t>
                      </a:r>
                      <a:r>
                        <a:rPr sz="1900" spc="-40" smtClean="0">
                          <a:latin typeface="Calibri" pitchFamily="34" charset="0"/>
                          <a:cs typeface="Calibri"/>
                        </a:rPr>
                        <a:t>z</a:t>
                      </a:r>
                      <a:r>
                        <a:rPr sz="1900" smtClean="0">
                          <a:latin typeface="Calibri" pitchFamily="34" charset="0"/>
                          <a:cs typeface="Calibri"/>
                        </a:rPr>
                        <a:t>e</a:t>
                      </a:r>
                      <a:endParaRPr sz="1900" dirty="0">
                        <a:latin typeface="Calibri" pitchFamily="34" charset="0"/>
                        <a:cs typeface="Calibri"/>
                      </a:endParaRPr>
                    </a:p>
                  </a:txBody>
                  <a:tcPr marL="0" marR="0" marT="0" marB="0"/>
                </a:tc>
                <a:tc>
                  <a:txBody>
                    <a:bodyPr/>
                    <a:lstStyle/>
                    <a:p>
                      <a:pPr marL="85725" marR="563245">
                        <a:lnSpc>
                          <a:spcPct val="100000"/>
                        </a:lnSpc>
                      </a:pPr>
                      <a:r>
                        <a:rPr sz="1900" dirty="0" smtClean="0">
                          <a:latin typeface="Calibri" pitchFamily="34" charset="0"/>
                          <a:cs typeface="Calibri"/>
                        </a:rPr>
                        <a:t>Allo</a:t>
                      </a:r>
                      <a:r>
                        <a:rPr sz="1900" spc="-10" dirty="0" smtClean="0">
                          <a:latin typeface="Calibri" pitchFamily="34" charset="0"/>
                          <a:cs typeface="Calibri"/>
                        </a:rPr>
                        <a:t>w</a:t>
                      </a:r>
                      <a:r>
                        <a:rPr sz="1900" dirty="0" smtClean="0">
                          <a:latin typeface="Calibri" pitchFamily="34" charset="0"/>
                          <a:cs typeface="Calibri"/>
                        </a:rPr>
                        <a:t>s</a:t>
                      </a:r>
                      <a:r>
                        <a:rPr sz="1900" spc="-30" dirty="0" smtClean="0">
                          <a:latin typeface="Calibri" pitchFamily="34" charset="0"/>
                          <a:cs typeface="Calibri"/>
                        </a:rPr>
                        <a:t> </a:t>
                      </a:r>
                      <a:r>
                        <a:rPr sz="1900" spc="-10" dirty="0" smtClean="0">
                          <a:latin typeface="Calibri" pitchFamily="34" charset="0"/>
                          <a:cs typeface="Calibri"/>
                        </a:rPr>
                        <a:t>s</a:t>
                      </a:r>
                      <a:r>
                        <a:rPr sz="1900" spc="-5" dirty="0" smtClean="0">
                          <a:latin typeface="Calibri" pitchFamily="34" charset="0"/>
                          <a:cs typeface="Calibri"/>
                        </a:rPr>
                        <a:t>t</a:t>
                      </a:r>
                      <a:r>
                        <a:rPr sz="1900" spc="-10" dirty="0" smtClean="0">
                          <a:latin typeface="Calibri" pitchFamily="34" charset="0"/>
                          <a:cs typeface="Calibri"/>
                        </a:rPr>
                        <a:t>ud</a:t>
                      </a:r>
                      <a:r>
                        <a:rPr sz="1900" spc="-5" dirty="0" smtClean="0">
                          <a:latin typeface="Calibri" pitchFamily="34" charset="0"/>
                          <a:cs typeface="Calibri"/>
                        </a:rPr>
                        <a:t>e</a:t>
                      </a:r>
                      <a:r>
                        <a:rPr sz="1900" spc="-20" dirty="0" smtClean="0">
                          <a:latin typeface="Calibri" pitchFamily="34" charset="0"/>
                          <a:cs typeface="Calibri"/>
                        </a:rPr>
                        <a:t>n</a:t>
                      </a:r>
                      <a:r>
                        <a:rPr sz="1900" spc="-5" dirty="0" smtClean="0">
                          <a:latin typeface="Calibri" pitchFamily="34" charset="0"/>
                          <a:cs typeface="Calibri"/>
                        </a:rPr>
                        <a:t>t</a:t>
                      </a:r>
                      <a:r>
                        <a:rPr sz="1900" dirty="0" smtClean="0">
                          <a:latin typeface="Calibri" pitchFamily="34" charset="0"/>
                          <a:cs typeface="Calibri"/>
                        </a:rPr>
                        <a:t>s</a:t>
                      </a:r>
                      <a:r>
                        <a:rPr sz="1900" spc="20" dirty="0" smtClean="0">
                          <a:latin typeface="Calibri" pitchFamily="34" charset="0"/>
                          <a:cs typeface="Calibri"/>
                        </a:rPr>
                        <a:t> </a:t>
                      </a:r>
                      <a:r>
                        <a:rPr sz="1900" spc="-15" dirty="0" smtClean="0">
                          <a:latin typeface="Calibri" pitchFamily="34" charset="0"/>
                          <a:cs typeface="Calibri"/>
                        </a:rPr>
                        <a:t>t</a:t>
                      </a:r>
                      <a:r>
                        <a:rPr sz="1900" dirty="0" smtClean="0">
                          <a:latin typeface="Calibri" pitchFamily="34" charset="0"/>
                          <a:cs typeface="Calibri"/>
                        </a:rPr>
                        <a:t>o</a:t>
                      </a:r>
                      <a:r>
                        <a:rPr sz="1900" spc="-5" dirty="0" smtClean="0">
                          <a:latin typeface="Calibri" pitchFamily="34" charset="0"/>
                          <a:cs typeface="Calibri"/>
                        </a:rPr>
                        <a:t> </a:t>
                      </a:r>
                      <a:r>
                        <a:rPr sz="1900" dirty="0" smtClean="0">
                          <a:latin typeface="Calibri" pitchFamily="34" charset="0"/>
                          <a:cs typeface="Calibri"/>
                        </a:rPr>
                        <a:t>i</a:t>
                      </a:r>
                      <a:r>
                        <a:rPr sz="1900" spc="-10" dirty="0" smtClean="0">
                          <a:latin typeface="Calibri" pitchFamily="34" charset="0"/>
                          <a:cs typeface="Calibri"/>
                        </a:rPr>
                        <a:t>nc</a:t>
                      </a:r>
                      <a:r>
                        <a:rPr sz="1900" spc="-25" dirty="0" smtClean="0">
                          <a:latin typeface="Calibri" pitchFamily="34" charset="0"/>
                          <a:cs typeface="Calibri"/>
                        </a:rPr>
                        <a:t>r</a:t>
                      </a:r>
                      <a:r>
                        <a:rPr sz="1900" spc="-5" dirty="0" smtClean="0">
                          <a:latin typeface="Calibri" pitchFamily="34" charset="0"/>
                          <a:cs typeface="Calibri"/>
                        </a:rPr>
                        <a:t>ea</a:t>
                      </a:r>
                      <a:r>
                        <a:rPr sz="1900" dirty="0" smtClean="0">
                          <a:latin typeface="Calibri" pitchFamily="34" charset="0"/>
                          <a:cs typeface="Calibri"/>
                        </a:rPr>
                        <a:t>se</a:t>
                      </a:r>
                      <a:r>
                        <a:rPr sz="1900" spc="15" dirty="0" smtClean="0">
                          <a:latin typeface="Calibri" pitchFamily="34" charset="0"/>
                          <a:cs typeface="Calibri"/>
                        </a:rPr>
                        <a:t> </a:t>
                      </a:r>
                      <a:r>
                        <a:rPr sz="1900" spc="-5" dirty="0" smtClean="0">
                          <a:latin typeface="Calibri" pitchFamily="34" charset="0"/>
                          <a:cs typeface="Calibri"/>
                        </a:rPr>
                        <a:t>t</a:t>
                      </a:r>
                      <a:r>
                        <a:rPr sz="1900" spc="-10" dirty="0" smtClean="0">
                          <a:latin typeface="Calibri" pitchFamily="34" charset="0"/>
                          <a:cs typeface="Calibri"/>
                        </a:rPr>
                        <a:t>h</a:t>
                      </a:r>
                      <a:r>
                        <a:rPr sz="1900" dirty="0" smtClean="0">
                          <a:latin typeface="Calibri" pitchFamily="34" charset="0"/>
                          <a:cs typeface="Calibri"/>
                        </a:rPr>
                        <a:t>e si</a:t>
                      </a:r>
                      <a:r>
                        <a:rPr sz="1900" spc="-40" dirty="0" smtClean="0">
                          <a:latin typeface="Calibri" pitchFamily="34" charset="0"/>
                          <a:cs typeface="Calibri"/>
                        </a:rPr>
                        <a:t>z</a:t>
                      </a:r>
                      <a:r>
                        <a:rPr sz="1900" dirty="0" smtClean="0">
                          <a:latin typeface="Calibri" pitchFamily="34" charset="0"/>
                          <a:cs typeface="Calibri"/>
                        </a:rPr>
                        <a:t>e</a:t>
                      </a:r>
                      <a:r>
                        <a:rPr sz="1900" spc="5" dirty="0" smtClean="0">
                          <a:latin typeface="Calibri" pitchFamily="34" charset="0"/>
                          <a:cs typeface="Calibri"/>
                        </a:rPr>
                        <a:t> </a:t>
                      </a:r>
                      <a:r>
                        <a:rPr sz="1900" dirty="0" smtClean="0">
                          <a:latin typeface="Calibri" pitchFamily="34" charset="0"/>
                          <a:cs typeface="Calibri"/>
                        </a:rPr>
                        <a:t>of</a:t>
                      </a:r>
                      <a:r>
                        <a:rPr sz="1900" spc="-25" dirty="0" smtClean="0">
                          <a:latin typeface="Calibri" pitchFamily="34" charset="0"/>
                          <a:cs typeface="Calibri"/>
                        </a:rPr>
                        <a:t> </a:t>
                      </a:r>
                      <a:r>
                        <a:rPr sz="1900" spc="-5" dirty="0" smtClean="0">
                          <a:latin typeface="Calibri" pitchFamily="34" charset="0"/>
                          <a:cs typeface="Calibri"/>
                        </a:rPr>
                        <a:t>a</a:t>
                      </a:r>
                      <a:r>
                        <a:rPr sz="1900" dirty="0" smtClean="0">
                          <a:latin typeface="Calibri" pitchFamily="34" charset="0"/>
                          <a:cs typeface="Calibri"/>
                        </a:rPr>
                        <a:t>l</a:t>
                      </a:r>
                      <a:r>
                        <a:rPr sz="1900" spc="-10" dirty="0" smtClean="0">
                          <a:latin typeface="Calibri" pitchFamily="34" charset="0"/>
                          <a:cs typeface="Calibri"/>
                        </a:rPr>
                        <a:t>ph</a:t>
                      </a:r>
                      <a:r>
                        <a:rPr sz="1900" spc="-5" dirty="0" smtClean="0">
                          <a:latin typeface="Calibri" pitchFamily="34" charset="0"/>
                          <a:cs typeface="Calibri"/>
                        </a:rPr>
                        <a:t>a</a:t>
                      </a:r>
                      <a:r>
                        <a:rPr sz="1900" spc="-10" dirty="0" smtClean="0">
                          <a:latin typeface="Calibri" pitchFamily="34" charset="0"/>
                          <a:cs typeface="Calibri"/>
                        </a:rPr>
                        <a:t>num</a:t>
                      </a:r>
                      <a:r>
                        <a:rPr sz="1900" spc="-5" dirty="0" smtClean="0">
                          <a:latin typeface="Calibri" pitchFamily="34" charset="0"/>
                          <a:cs typeface="Calibri"/>
                        </a:rPr>
                        <a:t>e</a:t>
                      </a:r>
                      <a:r>
                        <a:rPr sz="1900" dirty="0" smtClean="0">
                          <a:latin typeface="Calibri" pitchFamily="34" charset="0"/>
                          <a:cs typeface="Calibri"/>
                        </a:rPr>
                        <a:t>ric</a:t>
                      </a:r>
                      <a:r>
                        <a:rPr sz="1900" spc="25" dirty="0" smtClean="0">
                          <a:latin typeface="Calibri" pitchFamily="34" charset="0"/>
                          <a:cs typeface="Calibri"/>
                        </a:rPr>
                        <a:t> </a:t>
                      </a:r>
                      <a:r>
                        <a:rPr sz="1900" spc="-20" dirty="0" smtClean="0">
                          <a:latin typeface="Calibri" pitchFamily="34" charset="0"/>
                          <a:cs typeface="Calibri"/>
                        </a:rPr>
                        <a:t>c</a:t>
                      </a:r>
                      <a:r>
                        <a:rPr sz="1900" dirty="0" smtClean="0">
                          <a:latin typeface="Calibri" pitchFamily="34" charset="0"/>
                          <a:cs typeface="Calibri"/>
                        </a:rPr>
                        <a:t>o</a:t>
                      </a:r>
                      <a:r>
                        <a:rPr sz="1900" spc="-20" dirty="0" smtClean="0">
                          <a:latin typeface="Calibri" pitchFamily="34" charset="0"/>
                          <a:cs typeface="Calibri"/>
                        </a:rPr>
                        <a:t>n</a:t>
                      </a:r>
                      <a:r>
                        <a:rPr sz="1900" spc="-15" dirty="0" smtClean="0">
                          <a:latin typeface="Calibri" pitchFamily="34" charset="0"/>
                          <a:cs typeface="Calibri"/>
                        </a:rPr>
                        <a:t>t</a:t>
                      </a:r>
                      <a:r>
                        <a:rPr sz="1900" spc="-5" dirty="0" smtClean="0">
                          <a:latin typeface="Calibri" pitchFamily="34" charset="0"/>
                          <a:cs typeface="Calibri"/>
                        </a:rPr>
                        <a:t>e</a:t>
                      </a:r>
                      <a:r>
                        <a:rPr sz="1900" spc="-20" dirty="0" smtClean="0">
                          <a:latin typeface="Calibri" pitchFamily="34" charset="0"/>
                          <a:cs typeface="Calibri"/>
                        </a:rPr>
                        <a:t>n</a:t>
                      </a:r>
                      <a:r>
                        <a:rPr sz="1900" dirty="0" smtClean="0">
                          <a:latin typeface="Calibri" pitchFamily="34" charset="0"/>
                          <a:cs typeface="Calibri"/>
                        </a:rPr>
                        <a:t>t</a:t>
                      </a:r>
                      <a:r>
                        <a:rPr sz="1900" spc="5" dirty="0" smtClean="0">
                          <a:latin typeface="Calibri" pitchFamily="34" charset="0"/>
                          <a:cs typeface="Calibri"/>
                        </a:rPr>
                        <a:t> </a:t>
                      </a:r>
                      <a:r>
                        <a:rPr sz="1900" spc="-5" dirty="0" smtClean="0">
                          <a:latin typeface="Calibri" pitchFamily="34" charset="0"/>
                          <a:cs typeface="Calibri"/>
                        </a:rPr>
                        <a:t>a</a:t>
                      </a:r>
                      <a:r>
                        <a:rPr sz="1900" spc="-10" dirty="0" smtClean="0">
                          <a:latin typeface="Calibri" pitchFamily="34" charset="0"/>
                          <a:cs typeface="Calibri"/>
                        </a:rPr>
                        <a:t>nd </a:t>
                      </a:r>
                      <a:r>
                        <a:rPr sz="1900" dirty="0" smtClean="0">
                          <a:latin typeface="Calibri" pitchFamily="34" charset="0"/>
                          <a:cs typeface="Calibri"/>
                        </a:rPr>
                        <a:t>i</a:t>
                      </a:r>
                      <a:r>
                        <a:rPr sz="1900" spc="-10" dirty="0" smtClean="0">
                          <a:latin typeface="Calibri" pitchFamily="34" charset="0"/>
                          <a:cs typeface="Calibri"/>
                        </a:rPr>
                        <a:t>m</a:t>
                      </a:r>
                      <a:r>
                        <a:rPr sz="1900" spc="-5" dirty="0" smtClean="0">
                          <a:latin typeface="Calibri" pitchFamily="34" charset="0"/>
                          <a:cs typeface="Calibri"/>
                        </a:rPr>
                        <a:t>a</a:t>
                      </a:r>
                      <a:r>
                        <a:rPr sz="1900" spc="-15" dirty="0" smtClean="0">
                          <a:latin typeface="Calibri" pitchFamily="34" charset="0"/>
                          <a:cs typeface="Calibri"/>
                        </a:rPr>
                        <a:t>g</a:t>
                      </a:r>
                      <a:r>
                        <a:rPr sz="1900" spc="-5" dirty="0" smtClean="0">
                          <a:latin typeface="Calibri" pitchFamily="34" charset="0"/>
                          <a:cs typeface="Calibri"/>
                        </a:rPr>
                        <a:t>e</a:t>
                      </a:r>
                      <a:r>
                        <a:rPr sz="1900" dirty="0" smtClean="0">
                          <a:latin typeface="Calibri" pitchFamily="34" charset="0"/>
                          <a:cs typeface="Calibri"/>
                        </a:rPr>
                        <a:t>s</a:t>
                      </a:r>
                      <a:endParaRPr sz="1900" dirty="0">
                        <a:latin typeface="Calibri" pitchFamily="34" charset="0"/>
                        <a:cs typeface="Calibri"/>
                      </a:endParaRPr>
                    </a:p>
                  </a:txBody>
                  <a:tcPr marL="0" marR="0" marT="0" marB="0"/>
                </a:tc>
                <a:tc>
                  <a:txBody>
                    <a:bodyPr/>
                    <a:lstStyle/>
                    <a:p>
                      <a:pPr marL="85725">
                        <a:lnSpc>
                          <a:spcPct val="100000"/>
                        </a:lnSpc>
                      </a:pPr>
                      <a:r>
                        <a:rPr sz="1900" dirty="0" smtClean="0">
                          <a:latin typeface="Calibri" pitchFamily="34" charset="0"/>
                          <a:cs typeface="Calibri"/>
                        </a:rPr>
                        <a:t>Al</a:t>
                      </a:r>
                      <a:r>
                        <a:rPr lang="en-US" sz="1900" dirty="0" smtClean="0">
                          <a:latin typeface="Calibri" pitchFamily="34" charset="0"/>
                          <a:cs typeface="Calibri"/>
                        </a:rPr>
                        <a:t>lowed</a:t>
                      </a:r>
                      <a:endParaRPr sz="1900" dirty="0">
                        <a:latin typeface="Calibri" pitchFamily="34" charset="0"/>
                        <a:cs typeface="Calibri"/>
                      </a:endParaRPr>
                    </a:p>
                  </a:txBody>
                  <a:tcPr marL="0" marR="0" marT="0" marB="0"/>
                </a:tc>
              </a:tr>
            </a:tbl>
          </a:graphicData>
        </a:graphic>
      </p:graphicFrame>
      <p:sp>
        <p:nvSpPr>
          <p:cNvPr id="2" name="Title 1"/>
          <p:cNvSpPr>
            <a:spLocks noGrp="1"/>
          </p:cNvSpPr>
          <p:nvPr>
            <p:ph type="title"/>
          </p:nvPr>
        </p:nvSpPr>
        <p:spPr/>
        <p:txBody>
          <a:bodyPr/>
          <a:lstStyle/>
          <a:p>
            <a:r>
              <a:rPr lang="en-US" dirty="0"/>
              <a:t>SAGE RESOURCES: Access for </a:t>
            </a:r>
            <a:br>
              <a:rPr lang="en-US" dirty="0"/>
            </a:br>
            <a:r>
              <a:rPr lang="en-US" dirty="0"/>
              <a:t>all </a:t>
            </a:r>
            <a:r>
              <a:rPr lang="en-US" dirty="0" smtClean="0"/>
              <a:t>students</a:t>
            </a:r>
            <a:endParaRPr lang="en-US" dirty="0"/>
          </a:p>
        </p:txBody>
      </p:sp>
    </p:spTree>
    <p:extLst>
      <p:ext uri="{BB962C8B-B14F-4D97-AF65-F5344CB8AC3E}">
        <p14:creationId xmlns:p14="http://schemas.microsoft.com/office/powerpoint/2010/main" val="3623762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SAGE RESOURCES: Access for </a:t>
            </a:r>
            <a:br>
              <a:rPr lang="en-US" dirty="0"/>
            </a:br>
            <a:r>
              <a:rPr lang="en-US" dirty="0"/>
              <a:t>all students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26775248"/>
              </p:ext>
            </p:extLst>
          </p:nvPr>
        </p:nvGraphicFramePr>
        <p:xfrm>
          <a:off x="162141" y="1621196"/>
          <a:ext cx="8809586" cy="5140981"/>
        </p:xfrm>
        <a:graphic>
          <a:graphicData uri="http://schemas.openxmlformats.org/drawingml/2006/table">
            <a:tbl>
              <a:tblPr firstRow="1" bandRow="1">
                <a:tableStyleId>{5C22544A-7EE6-4342-B048-85BDC9FD1C3A}</a:tableStyleId>
              </a:tblPr>
              <a:tblGrid>
                <a:gridCol w="1688953"/>
                <a:gridCol w="5431678"/>
                <a:gridCol w="1688955"/>
              </a:tblGrid>
              <a:tr h="415494">
                <a:tc>
                  <a:txBody>
                    <a:bodyPr/>
                    <a:lstStyle/>
                    <a:p>
                      <a:r>
                        <a:rPr lang="en-US" sz="1900" dirty="0" smtClean="0">
                          <a:latin typeface="Calibri" pitchFamily="34" charset="0"/>
                        </a:rPr>
                        <a:t>Feature</a:t>
                      </a:r>
                      <a:endParaRPr lang="en-US" sz="1900" dirty="0">
                        <a:latin typeface="Calibri" pitchFamily="34" charset="0"/>
                      </a:endParaRPr>
                    </a:p>
                  </a:txBody>
                  <a:tcPr/>
                </a:tc>
                <a:tc>
                  <a:txBody>
                    <a:bodyPr/>
                    <a:lstStyle/>
                    <a:p>
                      <a:r>
                        <a:rPr lang="en-US" sz="1900" dirty="0" smtClean="0">
                          <a:latin typeface="Calibri" pitchFamily="34" charset="0"/>
                        </a:rPr>
                        <a:t>Description</a:t>
                      </a:r>
                      <a:endParaRPr lang="en-US" sz="1900" dirty="0">
                        <a:latin typeface="Calibri" pitchFamily="34" charset="0"/>
                      </a:endParaRPr>
                    </a:p>
                  </a:txBody>
                  <a:tcPr/>
                </a:tc>
                <a:tc>
                  <a:txBody>
                    <a:bodyPr/>
                    <a:lstStyle/>
                    <a:p>
                      <a:r>
                        <a:rPr lang="en-US" sz="1900" dirty="0" smtClean="0">
                          <a:latin typeface="Calibri" pitchFamily="34" charset="0"/>
                        </a:rPr>
                        <a:t>Availability</a:t>
                      </a:r>
                      <a:endParaRPr lang="en-US" sz="1900" dirty="0">
                        <a:latin typeface="Calibri" pitchFamily="34" charset="0"/>
                      </a:endParaRPr>
                    </a:p>
                  </a:txBody>
                  <a:tcPr/>
                </a:tc>
              </a:tr>
              <a:tr h="668711">
                <a:tc>
                  <a:txBody>
                    <a:bodyPr/>
                    <a:lstStyle/>
                    <a:p>
                      <a:r>
                        <a:rPr lang="en-US" sz="1900" dirty="0" smtClean="0">
                          <a:latin typeface="Calibri" pitchFamily="34" charset="0"/>
                        </a:rPr>
                        <a:t>Magnification</a:t>
                      </a:r>
                      <a:endParaRPr lang="en-US" sz="19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spc="-5" dirty="0" smtClean="0">
                          <a:latin typeface="Calibri" pitchFamily="34" charset="0"/>
                          <a:cs typeface="Calibri"/>
                        </a:rPr>
                        <a:t>Mag</a:t>
                      </a:r>
                      <a:r>
                        <a:rPr lang="en-US" sz="1900" spc="-10" dirty="0" smtClean="0">
                          <a:latin typeface="Calibri" pitchFamily="34" charset="0"/>
                          <a:cs typeface="Calibri"/>
                        </a:rPr>
                        <a:t>n</a:t>
                      </a:r>
                      <a:r>
                        <a:rPr lang="en-US" sz="1900" dirty="0" smtClean="0">
                          <a:latin typeface="Calibri" pitchFamily="34" charset="0"/>
                          <a:cs typeface="Calibri"/>
                        </a:rPr>
                        <a:t>ifi</a:t>
                      </a:r>
                      <a:r>
                        <a:rPr lang="en-US" sz="1900" spc="-5" dirty="0" smtClean="0">
                          <a:latin typeface="Calibri" pitchFamily="34" charset="0"/>
                          <a:cs typeface="Calibri"/>
                        </a:rPr>
                        <a:t>e</a:t>
                      </a:r>
                      <a:r>
                        <a:rPr lang="en-US" sz="1900" dirty="0" smtClean="0">
                          <a:latin typeface="Calibri" pitchFamily="34" charset="0"/>
                          <a:cs typeface="Calibri"/>
                        </a:rPr>
                        <a:t>s</a:t>
                      </a:r>
                      <a:r>
                        <a:rPr lang="en-US" sz="1900" spc="10" dirty="0" smtClean="0">
                          <a:latin typeface="Calibri" pitchFamily="34" charset="0"/>
                          <a:cs typeface="Calibri"/>
                        </a:rPr>
                        <a:t> </a:t>
                      </a:r>
                      <a:r>
                        <a:rPr lang="en-US" sz="1900" dirty="0" smtClean="0">
                          <a:latin typeface="Calibri" pitchFamily="34" charset="0"/>
                          <a:cs typeface="Calibri"/>
                        </a:rPr>
                        <a:t>a</a:t>
                      </a:r>
                      <a:r>
                        <a:rPr lang="en-US" sz="1900" spc="-10" dirty="0" smtClean="0">
                          <a:latin typeface="Calibri" pitchFamily="34" charset="0"/>
                          <a:cs typeface="Calibri"/>
                        </a:rPr>
                        <a:t> </a:t>
                      </a:r>
                      <a:r>
                        <a:rPr lang="en-US" sz="1900" dirty="0" smtClean="0">
                          <a:latin typeface="Calibri" pitchFamily="34" charset="0"/>
                          <a:cs typeface="Calibri"/>
                        </a:rPr>
                        <a:t>s</a:t>
                      </a:r>
                      <a:r>
                        <a:rPr lang="en-US" sz="1900" spc="-5" dirty="0" smtClean="0">
                          <a:latin typeface="Calibri" pitchFamily="34" charset="0"/>
                          <a:cs typeface="Calibri"/>
                        </a:rPr>
                        <a:t>e</a:t>
                      </a:r>
                      <a:r>
                        <a:rPr lang="en-US" sz="1900" dirty="0" smtClean="0">
                          <a:latin typeface="Calibri" pitchFamily="34" charset="0"/>
                          <a:cs typeface="Calibri"/>
                        </a:rPr>
                        <a:t>l</a:t>
                      </a:r>
                      <a:r>
                        <a:rPr lang="en-US" sz="1900" spc="-5" dirty="0" smtClean="0">
                          <a:latin typeface="Calibri" pitchFamily="34" charset="0"/>
                          <a:cs typeface="Calibri"/>
                        </a:rPr>
                        <a:t>ec</a:t>
                      </a:r>
                      <a:r>
                        <a:rPr lang="en-US" sz="1900" spc="-15" dirty="0" smtClean="0">
                          <a:latin typeface="Calibri" pitchFamily="34" charset="0"/>
                          <a:cs typeface="Calibri"/>
                        </a:rPr>
                        <a:t>t</a:t>
                      </a:r>
                      <a:r>
                        <a:rPr lang="en-US" sz="1900" spc="-5" dirty="0" smtClean="0">
                          <a:latin typeface="Calibri" pitchFamily="34" charset="0"/>
                          <a:cs typeface="Calibri"/>
                        </a:rPr>
                        <a:t>e</a:t>
                      </a:r>
                      <a:r>
                        <a:rPr lang="en-US" sz="1900" dirty="0" smtClean="0">
                          <a:latin typeface="Calibri" pitchFamily="34" charset="0"/>
                          <a:cs typeface="Calibri"/>
                        </a:rPr>
                        <a:t>d</a:t>
                      </a:r>
                      <a:r>
                        <a:rPr lang="en-US" sz="1900" spc="10" dirty="0" smtClean="0">
                          <a:latin typeface="Calibri" pitchFamily="34" charset="0"/>
                          <a:cs typeface="Calibri"/>
                        </a:rPr>
                        <a:t> </a:t>
                      </a:r>
                      <a:r>
                        <a:rPr lang="en-US" sz="1900" spc="-10" dirty="0" smtClean="0">
                          <a:latin typeface="Calibri" pitchFamily="34" charset="0"/>
                          <a:cs typeface="Calibri"/>
                        </a:rPr>
                        <a:t>p</a:t>
                      </a:r>
                      <a:r>
                        <a:rPr lang="en-US" sz="1900" dirty="0" smtClean="0">
                          <a:latin typeface="Calibri" pitchFamily="34" charset="0"/>
                          <a:cs typeface="Calibri"/>
                        </a:rPr>
                        <a:t>or</a:t>
                      </a:r>
                      <a:r>
                        <a:rPr lang="en-US" sz="1900" spc="-5" dirty="0" smtClean="0">
                          <a:latin typeface="Calibri" pitchFamily="34" charset="0"/>
                          <a:cs typeface="Calibri"/>
                        </a:rPr>
                        <a:t>t</a:t>
                      </a:r>
                      <a:r>
                        <a:rPr lang="en-US" sz="1900" dirty="0" smtClean="0">
                          <a:latin typeface="Calibri" pitchFamily="34" charset="0"/>
                          <a:cs typeface="Calibri"/>
                        </a:rPr>
                        <a:t>ion</a:t>
                      </a:r>
                      <a:r>
                        <a:rPr lang="en-US" sz="1900" spc="-15" dirty="0" smtClean="0">
                          <a:latin typeface="Calibri" pitchFamily="34" charset="0"/>
                          <a:cs typeface="Calibri"/>
                        </a:rPr>
                        <a:t> </a:t>
                      </a:r>
                      <a:r>
                        <a:rPr lang="en-US" sz="1900" dirty="0" smtClean="0">
                          <a:latin typeface="Calibri" pitchFamily="34" charset="0"/>
                          <a:cs typeface="Calibri"/>
                        </a:rPr>
                        <a:t>of</a:t>
                      </a:r>
                      <a:r>
                        <a:rPr lang="en-US" sz="1900" spc="-15" dirty="0" smtClean="0">
                          <a:latin typeface="Calibri" pitchFamily="34" charset="0"/>
                          <a:cs typeface="Calibri"/>
                        </a:rPr>
                        <a:t> </a:t>
                      </a:r>
                      <a:r>
                        <a:rPr lang="en-US" sz="1900" spc="-5" dirty="0" smtClean="0">
                          <a:latin typeface="Calibri" pitchFamily="34" charset="0"/>
                          <a:cs typeface="Calibri"/>
                        </a:rPr>
                        <a:t>a</a:t>
                      </a:r>
                      <a:r>
                        <a:rPr lang="en-US" sz="1900" dirty="0" smtClean="0">
                          <a:latin typeface="Calibri" pitchFamily="34" charset="0"/>
                          <a:cs typeface="Calibri"/>
                        </a:rPr>
                        <a:t>n i</a:t>
                      </a:r>
                      <a:r>
                        <a:rPr lang="en-US" sz="1900" spc="-15" dirty="0" smtClean="0">
                          <a:latin typeface="Calibri" pitchFamily="34" charset="0"/>
                          <a:cs typeface="Calibri"/>
                        </a:rPr>
                        <a:t>t</a:t>
                      </a:r>
                      <a:r>
                        <a:rPr lang="en-US" sz="1900" spc="-5" dirty="0" smtClean="0">
                          <a:latin typeface="Calibri" pitchFamily="34" charset="0"/>
                          <a:cs typeface="Calibri"/>
                        </a:rPr>
                        <a:t>e</a:t>
                      </a:r>
                      <a:r>
                        <a:rPr lang="en-US" sz="1900" dirty="0" smtClean="0">
                          <a:latin typeface="Calibri" pitchFamily="34" charset="0"/>
                          <a:cs typeface="Calibri"/>
                        </a:rPr>
                        <a:t>m</a:t>
                      </a:r>
                      <a:r>
                        <a:rPr lang="en-US" sz="1900" spc="-10" dirty="0" smtClean="0">
                          <a:latin typeface="Calibri" pitchFamily="34" charset="0"/>
                          <a:cs typeface="Calibri"/>
                        </a:rPr>
                        <a:t> </a:t>
                      </a:r>
                      <a:r>
                        <a:rPr lang="en-US" sz="1900" dirty="0" smtClean="0">
                          <a:latin typeface="Calibri" pitchFamily="34" charset="0"/>
                          <a:cs typeface="Calibri"/>
                        </a:rPr>
                        <a:t>i</a:t>
                      </a:r>
                      <a:r>
                        <a:rPr lang="en-US" sz="1900" spc="-10" dirty="0" smtClean="0">
                          <a:latin typeface="Calibri" pitchFamily="34" charset="0"/>
                          <a:cs typeface="Calibri"/>
                        </a:rPr>
                        <a:t>nc</a:t>
                      </a:r>
                      <a:r>
                        <a:rPr lang="en-US" sz="1900" dirty="0" smtClean="0">
                          <a:latin typeface="Calibri" pitchFamily="34" charset="0"/>
                          <a:cs typeface="Calibri"/>
                        </a:rPr>
                        <a:t>l</a:t>
                      </a:r>
                      <a:r>
                        <a:rPr lang="en-US" sz="1900" spc="-10" dirty="0" smtClean="0">
                          <a:latin typeface="Calibri" pitchFamily="34" charset="0"/>
                          <a:cs typeface="Calibri"/>
                        </a:rPr>
                        <a:t>ud</a:t>
                      </a:r>
                      <a:r>
                        <a:rPr lang="en-US" sz="1900" dirty="0" smtClean="0">
                          <a:latin typeface="Calibri" pitchFamily="34" charset="0"/>
                          <a:cs typeface="Calibri"/>
                        </a:rPr>
                        <a:t>i</a:t>
                      </a:r>
                      <a:r>
                        <a:rPr lang="en-US" sz="1900" spc="-10" dirty="0" smtClean="0">
                          <a:latin typeface="Calibri" pitchFamily="34" charset="0"/>
                          <a:cs typeface="Calibri"/>
                        </a:rPr>
                        <a:t>n</a:t>
                      </a:r>
                      <a:r>
                        <a:rPr lang="en-US" sz="1900" dirty="0" smtClean="0">
                          <a:latin typeface="Calibri" pitchFamily="34" charset="0"/>
                          <a:cs typeface="Calibri"/>
                        </a:rPr>
                        <a:t>g</a:t>
                      </a:r>
                      <a:r>
                        <a:rPr lang="en-US" sz="1900" spc="15" dirty="0" smtClean="0">
                          <a:latin typeface="Calibri" pitchFamily="34" charset="0"/>
                          <a:cs typeface="Calibri"/>
                        </a:rPr>
                        <a:t> </a:t>
                      </a:r>
                      <a:r>
                        <a:rPr lang="en-US" sz="1900" spc="-15" dirty="0" smtClean="0">
                          <a:latin typeface="Calibri" pitchFamily="34" charset="0"/>
                          <a:cs typeface="Calibri"/>
                        </a:rPr>
                        <a:t>t</a:t>
                      </a:r>
                      <a:r>
                        <a:rPr lang="en-US" sz="1900" spc="-30" dirty="0" smtClean="0">
                          <a:latin typeface="Calibri" pitchFamily="34" charset="0"/>
                          <a:cs typeface="Calibri"/>
                        </a:rPr>
                        <a:t>e</a:t>
                      </a:r>
                      <a:r>
                        <a:rPr lang="en-US" sz="1900" dirty="0" smtClean="0">
                          <a:latin typeface="Calibri" pitchFamily="34" charset="0"/>
                          <a:cs typeface="Calibri"/>
                        </a:rPr>
                        <a:t>xt</a:t>
                      </a:r>
                      <a:r>
                        <a:rPr lang="en-US" sz="1900" spc="15" dirty="0" smtClean="0">
                          <a:latin typeface="Calibri" pitchFamily="34" charset="0"/>
                          <a:cs typeface="Calibri"/>
                        </a:rPr>
                        <a:t> </a:t>
                      </a:r>
                      <a:r>
                        <a:rPr lang="en-US" sz="1900" spc="-5" dirty="0" smtClean="0">
                          <a:latin typeface="Calibri" pitchFamily="34" charset="0"/>
                          <a:cs typeface="Calibri"/>
                        </a:rPr>
                        <a:t>a</a:t>
                      </a:r>
                      <a:r>
                        <a:rPr lang="en-US" sz="1900" spc="-10" dirty="0" smtClean="0">
                          <a:latin typeface="Calibri" pitchFamily="34" charset="0"/>
                          <a:cs typeface="Calibri"/>
                        </a:rPr>
                        <a:t>n</a:t>
                      </a:r>
                      <a:r>
                        <a:rPr lang="en-US" sz="1900" dirty="0" smtClean="0">
                          <a:latin typeface="Calibri" pitchFamily="34" charset="0"/>
                          <a:cs typeface="Calibri"/>
                        </a:rPr>
                        <a:t>d </a:t>
                      </a:r>
                      <a:r>
                        <a:rPr lang="en-US" sz="1900" spc="-5" dirty="0" smtClean="0">
                          <a:latin typeface="Calibri" pitchFamily="34" charset="0"/>
                          <a:cs typeface="Calibri"/>
                        </a:rPr>
                        <a:t>g</a:t>
                      </a:r>
                      <a:r>
                        <a:rPr lang="en-US" sz="1900" spc="-25" dirty="0" smtClean="0">
                          <a:latin typeface="Calibri" pitchFamily="34" charset="0"/>
                          <a:cs typeface="Calibri"/>
                        </a:rPr>
                        <a:t>r</a:t>
                      </a:r>
                      <a:r>
                        <a:rPr lang="en-US" sz="1900" spc="-5" dirty="0" smtClean="0">
                          <a:latin typeface="Calibri" pitchFamily="34" charset="0"/>
                          <a:cs typeface="Calibri"/>
                        </a:rPr>
                        <a:t>a</a:t>
                      </a:r>
                      <a:r>
                        <a:rPr lang="en-US" sz="1900" spc="-10" dirty="0" smtClean="0">
                          <a:latin typeface="Calibri" pitchFamily="34" charset="0"/>
                          <a:cs typeface="Calibri"/>
                        </a:rPr>
                        <a:t>ph</a:t>
                      </a:r>
                      <a:r>
                        <a:rPr lang="en-US" sz="1900" dirty="0" smtClean="0">
                          <a:latin typeface="Calibri" pitchFamily="34" charset="0"/>
                          <a:cs typeface="Calibri"/>
                        </a:rPr>
                        <a:t>i</a:t>
                      </a:r>
                      <a:r>
                        <a:rPr lang="en-US" sz="1900" spc="-10" dirty="0" smtClean="0">
                          <a:latin typeface="Calibri" pitchFamily="34" charset="0"/>
                          <a:cs typeface="Calibri"/>
                        </a:rPr>
                        <a:t>cs</a:t>
                      </a:r>
                      <a:endParaRPr lang="en-US" sz="1900" dirty="0" smtClean="0">
                        <a:latin typeface="Calibri" pitchFamily="34" charset="0"/>
                        <a:cs typeface="Calibri"/>
                      </a:endParaRPr>
                    </a:p>
                  </a:txBody>
                  <a:tcPr/>
                </a:tc>
                <a:tc>
                  <a:txBody>
                    <a:bodyPr/>
                    <a:lstStyle/>
                    <a:p>
                      <a:r>
                        <a:rPr lang="en-US" sz="1900" dirty="0" smtClean="0">
                          <a:latin typeface="Calibri" pitchFamily="34" charset="0"/>
                        </a:rPr>
                        <a:t>Embedded</a:t>
                      </a:r>
                      <a:endParaRPr lang="en-US" sz="1900" dirty="0">
                        <a:latin typeface="Calibri" pitchFamily="34" charset="0"/>
                      </a:endParaRPr>
                    </a:p>
                  </a:txBody>
                  <a:tcPr/>
                </a:tc>
              </a:tr>
              <a:tr h="1219414">
                <a:tc>
                  <a:txBody>
                    <a:bodyPr/>
                    <a:lstStyle/>
                    <a:p>
                      <a:r>
                        <a:rPr lang="en-US" sz="1900" dirty="0" smtClean="0">
                          <a:latin typeface="Calibri" pitchFamily="34" charset="0"/>
                        </a:rPr>
                        <a:t>Minimize Distractions</a:t>
                      </a:r>
                      <a:endParaRPr lang="en-US" sz="1900" dirty="0">
                        <a:latin typeface="Calibri" pitchFamily="34" charset="0"/>
                      </a:endParaRPr>
                    </a:p>
                  </a:txBody>
                  <a:tcPr/>
                </a:tc>
                <a:tc>
                  <a:txBody>
                    <a:bodyPr/>
                    <a:lstStyle/>
                    <a:p>
                      <a:r>
                        <a:rPr lang="en-US" sz="1900" kern="1200" dirty="0" smtClean="0">
                          <a:solidFill>
                            <a:schemeClr val="dk1"/>
                          </a:solidFill>
                          <a:effectLst/>
                          <a:latin typeface="Calibri" pitchFamily="34" charset="0"/>
                          <a:ea typeface="+mn-ea"/>
                          <a:cs typeface="+mn-cs"/>
                        </a:rPr>
                        <a:t>A student may wear noise buffers, such as earphones, earplugs, or headphones, to reduce distractions and improve concentration. Study carrels may also be used.</a:t>
                      </a:r>
                      <a:endParaRPr lang="en-US" sz="1900" dirty="0">
                        <a:latin typeface="Calibri" pitchFamily="34" charset="0"/>
                      </a:endParaRPr>
                    </a:p>
                  </a:txBody>
                  <a:tcPr/>
                </a:tc>
                <a:tc>
                  <a:txBody>
                    <a:bodyPr/>
                    <a:lstStyle/>
                    <a:p>
                      <a:r>
                        <a:rPr lang="en-US" sz="1900" dirty="0" smtClean="0">
                          <a:latin typeface="Calibri" pitchFamily="34" charset="0"/>
                        </a:rPr>
                        <a:t>Allowed</a:t>
                      </a:r>
                      <a:endParaRPr lang="en-US" sz="1900" dirty="0">
                        <a:latin typeface="Calibri" pitchFamily="34" charset="0"/>
                      </a:endParaRPr>
                    </a:p>
                  </a:txBody>
                  <a:tcPr/>
                </a:tc>
              </a:tr>
              <a:tr h="826055">
                <a:tc>
                  <a:txBody>
                    <a:bodyPr/>
                    <a:lstStyle/>
                    <a:p>
                      <a:pPr marL="85090">
                        <a:lnSpc>
                          <a:spcPct val="100000"/>
                        </a:lnSpc>
                      </a:pPr>
                      <a:r>
                        <a:rPr sz="1900" spc="-20" dirty="0">
                          <a:latin typeface="Calibri" pitchFamily="34" charset="0"/>
                          <a:cs typeface="Calibri"/>
                        </a:rPr>
                        <a:t>R</a:t>
                      </a:r>
                      <a:r>
                        <a:rPr sz="1900" spc="-15" dirty="0">
                          <a:latin typeface="Calibri" pitchFamily="34" charset="0"/>
                          <a:cs typeface="Calibri"/>
                        </a:rPr>
                        <a:t>ev</a:t>
                      </a:r>
                      <a:r>
                        <a:rPr sz="1900" spc="-5" dirty="0">
                          <a:latin typeface="Calibri" pitchFamily="34" charset="0"/>
                          <a:cs typeface="Calibri"/>
                        </a:rPr>
                        <a:t>e</a:t>
                      </a:r>
                      <a:r>
                        <a:rPr sz="1900" spc="-25" dirty="0">
                          <a:latin typeface="Calibri" pitchFamily="34" charset="0"/>
                          <a:cs typeface="Calibri"/>
                        </a:rPr>
                        <a:t>r</a:t>
                      </a:r>
                      <a:r>
                        <a:rPr sz="1900" dirty="0">
                          <a:latin typeface="Calibri" pitchFamily="34" charset="0"/>
                          <a:cs typeface="Calibri"/>
                        </a:rPr>
                        <a:t>se</a:t>
                      </a:r>
                      <a:r>
                        <a:rPr sz="1900" spc="-10" dirty="0">
                          <a:latin typeface="Calibri" pitchFamily="34" charset="0"/>
                          <a:cs typeface="Calibri"/>
                        </a:rPr>
                        <a:t> </a:t>
                      </a:r>
                      <a:r>
                        <a:rPr sz="1900" spc="-5" dirty="0">
                          <a:latin typeface="Calibri" pitchFamily="34" charset="0"/>
                          <a:cs typeface="Calibri"/>
                        </a:rPr>
                        <a:t>C</a:t>
                      </a:r>
                      <a:r>
                        <a:rPr sz="1900" dirty="0">
                          <a:latin typeface="Calibri" pitchFamily="34" charset="0"/>
                          <a:cs typeface="Calibri"/>
                        </a:rPr>
                        <a:t>o</a:t>
                      </a:r>
                      <a:r>
                        <a:rPr sz="1900" spc="-20" dirty="0">
                          <a:latin typeface="Calibri" pitchFamily="34" charset="0"/>
                          <a:cs typeface="Calibri"/>
                        </a:rPr>
                        <a:t>n</a:t>
                      </a:r>
                      <a:r>
                        <a:rPr sz="1900" spc="-5" dirty="0">
                          <a:latin typeface="Calibri" pitchFamily="34" charset="0"/>
                          <a:cs typeface="Calibri"/>
                        </a:rPr>
                        <a:t>t</a:t>
                      </a:r>
                      <a:r>
                        <a:rPr sz="1900" spc="-25" dirty="0">
                          <a:latin typeface="Calibri" pitchFamily="34" charset="0"/>
                          <a:cs typeface="Calibri"/>
                        </a:rPr>
                        <a:t>r</a:t>
                      </a:r>
                      <a:r>
                        <a:rPr sz="1900" spc="-5" dirty="0">
                          <a:latin typeface="Calibri" pitchFamily="34" charset="0"/>
                          <a:cs typeface="Calibri"/>
                        </a:rPr>
                        <a:t>a</a:t>
                      </a:r>
                      <a:r>
                        <a:rPr sz="1900" spc="-10" dirty="0">
                          <a:latin typeface="Calibri" pitchFamily="34" charset="0"/>
                          <a:cs typeface="Calibri"/>
                        </a:rPr>
                        <a:t>s</a:t>
                      </a:r>
                      <a:r>
                        <a:rPr sz="1900" dirty="0">
                          <a:latin typeface="Calibri" pitchFamily="34" charset="0"/>
                          <a:cs typeface="Calibri"/>
                        </a:rPr>
                        <a:t>t</a:t>
                      </a:r>
                    </a:p>
                  </a:txBody>
                  <a:tcPr marL="0" marR="0" marT="0" marB="0"/>
                </a:tc>
                <a:tc>
                  <a:txBody>
                    <a:bodyPr/>
                    <a:lstStyle/>
                    <a:p>
                      <a:pPr marL="84455" marR="698500">
                        <a:lnSpc>
                          <a:spcPct val="100000"/>
                        </a:lnSpc>
                      </a:pPr>
                      <a:r>
                        <a:rPr sz="1900" spc="-20" dirty="0">
                          <a:latin typeface="Calibri" pitchFamily="34" charset="0"/>
                          <a:cs typeface="Calibri"/>
                        </a:rPr>
                        <a:t>R</a:t>
                      </a:r>
                      <a:r>
                        <a:rPr sz="1900" spc="-15" dirty="0">
                          <a:latin typeface="Calibri" pitchFamily="34" charset="0"/>
                          <a:cs typeface="Calibri"/>
                        </a:rPr>
                        <a:t>ev</a:t>
                      </a:r>
                      <a:r>
                        <a:rPr sz="1900" spc="-5" dirty="0">
                          <a:latin typeface="Calibri" pitchFamily="34" charset="0"/>
                          <a:cs typeface="Calibri"/>
                        </a:rPr>
                        <a:t>e</a:t>
                      </a:r>
                      <a:r>
                        <a:rPr sz="1900" spc="-25" dirty="0">
                          <a:latin typeface="Calibri" pitchFamily="34" charset="0"/>
                          <a:cs typeface="Calibri"/>
                        </a:rPr>
                        <a:t>r</a:t>
                      </a:r>
                      <a:r>
                        <a:rPr sz="1900" dirty="0">
                          <a:latin typeface="Calibri" pitchFamily="34" charset="0"/>
                          <a:cs typeface="Calibri"/>
                        </a:rPr>
                        <a:t>s</a:t>
                      </a:r>
                      <a:r>
                        <a:rPr sz="1900" spc="-5" dirty="0">
                          <a:latin typeface="Calibri" pitchFamily="34" charset="0"/>
                          <a:cs typeface="Calibri"/>
                        </a:rPr>
                        <a:t>e</a:t>
                      </a:r>
                      <a:r>
                        <a:rPr sz="1900" dirty="0">
                          <a:latin typeface="Calibri" pitchFamily="34" charset="0"/>
                          <a:cs typeface="Calibri"/>
                        </a:rPr>
                        <a:t>s</a:t>
                      </a:r>
                      <a:r>
                        <a:rPr sz="1900" spc="-5" dirty="0">
                          <a:latin typeface="Calibri" pitchFamily="34" charset="0"/>
                          <a:cs typeface="Calibri"/>
                        </a:rPr>
                        <a:t> t</a:t>
                      </a:r>
                      <a:r>
                        <a:rPr sz="1900" spc="-10" dirty="0">
                          <a:latin typeface="Calibri" pitchFamily="34" charset="0"/>
                          <a:cs typeface="Calibri"/>
                        </a:rPr>
                        <a:t>h</a:t>
                      </a:r>
                      <a:r>
                        <a:rPr sz="1900" dirty="0">
                          <a:latin typeface="Calibri" pitchFamily="34" charset="0"/>
                          <a:cs typeface="Calibri"/>
                        </a:rPr>
                        <a:t>e</a:t>
                      </a:r>
                      <a:r>
                        <a:rPr sz="1900" spc="15" dirty="0">
                          <a:latin typeface="Calibri" pitchFamily="34" charset="0"/>
                          <a:cs typeface="Calibri"/>
                        </a:rPr>
                        <a:t> </a:t>
                      </a:r>
                      <a:r>
                        <a:rPr sz="1900" spc="-20" dirty="0">
                          <a:latin typeface="Calibri" pitchFamily="34" charset="0"/>
                          <a:cs typeface="Calibri"/>
                        </a:rPr>
                        <a:t>c</a:t>
                      </a:r>
                      <a:r>
                        <a:rPr sz="1900" dirty="0">
                          <a:latin typeface="Calibri" pitchFamily="34" charset="0"/>
                          <a:cs typeface="Calibri"/>
                        </a:rPr>
                        <a:t>olo</a:t>
                      </a:r>
                      <a:r>
                        <a:rPr sz="1900" spc="-25" dirty="0">
                          <a:latin typeface="Calibri" pitchFamily="34" charset="0"/>
                          <a:cs typeface="Calibri"/>
                        </a:rPr>
                        <a:t>r</a:t>
                      </a:r>
                      <a:r>
                        <a:rPr sz="1900" dirty="0">
                          <a:latin typeface="Calibri" pitchFamily="34" charset="0"/>
                          <a:cs typeface="Calibri"/>
                        </a:rPr>
                        <a:t>s</a:t>
                      </a:r>
                      <a:r>
                        <a:rPr sz="1900" spc="-30" dirty="0">
                          <a:latin typeface="Calibri" pitchFamily="34" charset="0"/>
                          <a:cs typeface="Calibri"/>
                        </a:rPr>
                        <a:t> </a:t>
                      </a:r>
                      <a:r>
                        <a:rPr sz="1900" spc="-10" dirty="0">
                          <a:latin typeface="Calibri" pitchFamily="34" charset="0"/>
                          <a:cs typeface="Calibri"/>
                        </a:rPr>
                        <a:t>u</a:t>
                      </a:r>
                      <a:r>
                        <a:rPr sz="1900" dirty="0">
                          <a:latin typeface="Calibri" pitchFamily="34" charset="0"/>
                          <a:cs typeface="Calibri"/>
                        </a:rPr>
                        <a:t>s</a:t>
                      </a:r>
                      <a:r>
                        <a:rPr sz="1900" spc="-5" dirty="0">
                          <a:latin typeface="Calibri" pitchFamily="34" charset="0"/>
                          <a:cs typeface="Calibri"/>
                        </a:rPr>
                        <a:t>e</a:t>
                      </a:r>
                      <a:r>
                        <a:rPr sz="1900" dirty="0">
                          <a:latin typeface="Calibri" pitchFamily="34" charset="0"/>
                          <a:cs typeface="Calibri"/>
                        </a:rPr>
                        <a:t>d </a:t>
                      </a:r>
                      <a:r>
                        <a:rPr sz="1900" spc="-15" dirty="0">
                          <a:latin typeface="Calibri" pitchFamily="34" charset="0"/>
                          <a:cs typeface="Calibri"/>
                        </a:rPr>
                        <a:t>t</a:t>
                      </a:r>
                      <a:r>
                        <a:rPr sz="1900" dirty="0">
                          <a:latin typeface="Calibri" pitchFamily="34" charset="0"/>
                          <a:cs typeface="Calibri"/>
                        </a:rPr>
                        <a:t>o</a:t>
                      </a:r>
                      <a:r>
                        <a:rPr sz="1900" spc="-5" dirty="0">
                          <a:latin typeface="Calibri" pitchFamily="34" charset="0"/>
                          <a:cs typeface="Calibri"/>
                        </a:rPr>
                        <a:t> </a:t>
                      </a:r>
                      <a:r>
                        <a:rPr sz="1900" spc="-10" dirty="0">
                          <a:latin typeface="Calibri" pitchFamily="34" charset="0"/>
                          <a:cs typeface="Calibri"/>
                        </a:rPr>
                        <a:t>d</a:t>
                      </a:r>
                      <a:r>
                        <a:rPr sz="1900" dirty="0">
                          <a:latin typeface="Calibri" pitchFamily="34" charset="0"/>
                          <a:cs typeface="Calibri"/>
                        </a:rPr>
                        <a:t>is</a:t>
                      </a:r>
                      <a:r>
                        <a:rPr sz="1900" spc="-10" dirty="0">
                          <a:latin typeface="Calibri" pitchFamily="34" charset="0"/>
                          <a:cs typeface="Calibri"/>
                        </a:rPr>
                        <a:t>p</a:t>
                      </a:r>
                      <a:r>
                        <a:rPr sz="1900" dirty="0">
                          <a:latin typeface="Calibri" pitchFamily="34" charset="0"/>
                          <a:cs typeface="Calibri"/>
                        </a:rPr>
                        <a:t>l</a:t>
                      </a:r>
                      <a:r>
                        <a:rPr sz="1900" spc="-25" dirty="0">
                          <a:latin typeface="Calibri" pitchFamily="34" charset="0"/>
                          <a:cs typeface="Calibri"/>
                        </a:rPr>
                        <a:t>a</a:t>
                      </a:r>
                      <a:r>
                        <a:rPr sz="1900" dirty="0">
                          <a:latin typeface="Calibri" pitchFamily="34" charset="0"/>
                          <a:cs typeface="Calibri"/>
                        </a:rPr>
                        <a:t>y</a:t>
                      </a:r>
                      <a:r>
                        <a:rPr sz="1900" spc="5" dirty="0">
                          <a:latin typeface="Calibri" pitchFamily="34" charset="0"/>
                          <a:cs typeface="Calibri"/>
                        </a:rPr>
                        <a:t> </a:t>
                      </a:r>
                      <a:r>
                        <a:rPr sz="1900" spc="-15" dirty="0">
                          <a:latin typeface="Calibri" pitchFamily="34" charset="0"/>
                          <a:cs typeface="Calibri"/>
                        </a:rPr>
                        <a:t>t</a:t>
                      </a:r>
                      <a:r>
                        <a:rPr sz="1900" spc="-30" dirty="0">
                          <a:latin typeface="Calibri" pitchFamily="34" charset="0"/>
                          <a:cs typeface="Calibri"/>
                        </a:rPr>
                        <a:t>e</a:t>
                      </a:r>
                      <a:r>
                        <a:rPr sz="1900" dirty="0">
                          <a:latin typeface="Calibri" pitchFamily="34" charset="0"/>
                          <a:cs typeface="Calibri"/>
                        </a:rPr>
                        <a:t>xt</a:t>
                      </a:r>
                      <a:r>
                        <a:rPr sz="1900" spc="15" dirty="0">
                          <a:latin typeface="Calibri" pitchFamily="34" charset="0"/>
                          <a:cs typeface="Calibri"/>
                        </a:rPr>
                        <a:t> </a:t>
                      </a:r>
                      <a:r>
                        <a:rPr sz="1900" spc="-5" dirty="0">
                          <a:latin typeface="Calibri" pitchFamily="34" charset="0"/>
                          <a:cs typeface="Calibri"/>
                        </a:rPr>
                        <a:t>a</a:t>
                      </a:r>
                      <a:r>
                        <a:rPr sz="1900" spc="-10" dirty="0">
                          <a:latin typeface="Calibri" pitchFamily="34" charset="0"/>
                          <a:cs typeface="Calibri"/>
                        </a:rPr>
                        <a:t>n</a:t>
                      </a:r>
                      <a:r>
                        <a:rPr sz="1900" dirty="0">
                          <a:latin typeface="Calibri" pitchFamily="34" charset="0"/>
                          <a:cs typeface="Calibri"/>
                        </a:rPr>
                        <a:t>d</a:t>
                      </a:r>
                      <a:r>
                        <a:rPr sz="1900" spc="10" dirty="0">
                          <a:latin typeface="Calibri" pitchFamily="34" charset="0"/>
                          <a:cs typeface="Calibri"/>
                        </a:rPr>
                        <a:t> </a:t>
                      </a:r>
                      <a:r>
                        <a:rPr sz="1900" spc="-5" dirty="0">
                          <a:latin typeface="Calibri" pitchFamily="34" charset="0"/>
                          <a:cs typeface="Calibri"/>
                        </a:rPr>
                        <a:t>g</a:t>
                      </a:r>
                      <a:r>
                        <a:rPr sz="1900" spc="-25" dirty="0">
                          <a:latin typeface="Calibri" pitchFamily="34" charset="0"/>
                          <a:cs typeface="Calibri"/>
                        </a:rPr>
                        <a:t>r</a:t>
                      </a:r>
                      <a:r>
                        <a:rPr sz="1900" spc="-5" dirty="0">
                          <a:latin typeface="Calibri" pitchFamily="34" charset="0"/>
                          <a:cs typeface="Calibri"/>
                        </a:rPr>
                        <a:t>a</a:t>
                      </a:r>
                      <a:r>
                        <a:rPr sz="1900" spc="-10" dirty="0">
                          <a:latin typeface="Calibri" pitchFamily="34" charset="0"/>
                          <a:cs typeface="Calibri"/>
                        </a:rPr>
                        <a:t>ph</a:t>
                      </a:r>
                      <a:r>
                        <a:rPr sz="1900" dirty="0">
                          <a:latin typeface="Calibri" pitchFamily="34" charset="0"/>
                          <a:cs typeface="Calibri"/>
                        </a:rPr>
                        <a:t>i</a:t>
                      </a:r>
                      <a:r>
                        <a:rPr sz="1900" spc="-10" dirty="0">
                          <a:latin typeface="Calibri" pitchFamily="34" charset="0"/>
                          <a:cs typeface="Calibri"/>
                        </a:rPr>
                        <a:t>c</a:t>
                      </a:r>
                      <a:r>
                        <a:rPr sz="1900" dirty="0">
                          <a:latin typeface="Calibri" pitchFamily="34" charset="0"/>
                          <a:cs typeface="Calibri"/>
                        </a:rPr>
                        <a:t>s</a:t>
                      </a:r>
                      <a:r>
                        <a:rPr sz="1900" spc="-5" dirty="0">
                          <a:latin typeface="Calibri" pitchFamily="34" charset="0"/>
                          <a:cs typeface="Calibri"/>
                        </a:rPr>
                        <a:t> a</a:t>
                      </a:r>
                      <a:r>
                        <a:rPr sz="1900" spc="-10" dirty="0">
                          <a:latin typeface="Calibri" pitchFamily="34" charset="0"/>
                          <a:cs typeface="Calibri"/>
                        </a:rPr>
                        <a:t>n</a:t>
                      </a:r>
                      <a:r>
                        <a:rPr sz="1900" dirty="0">
                          <a:latin typeface="Calibri" pitchFamily="34" charset="0"/>
                          <a:cs typeface="Calibri"/>
                        </a:rPr>
                        <a:t>d </a:t>
                      </a:r>
                      <a:r>
                        <a:rPr sz="1900" spc="-5" dirty="0">
                          <a:latin typeface="Calibri" pitchFamily="34" charset="0"/>
                          <a:cs typeface="Calibri"/>
                        </a:rPr>
                        <a:t>t</a:t>
                      </a:r>
                      <a:r>
                        <a:rPr sz="1900" spc="-10" dirty="0">
                          <a:latin typeface="Calibri" pitchFamily="34" charset="0"/>
                          <a:cs typeface="Calibri"/>
                        </a:rPr>
                        <a:t>he b</a:t>
                      </a:r>
                      <a:r>
                        <a:rPr sz="1900" spc="-5" dirty="0">
                          <a:latin typeface="Calibri" pitchFamily="34" charset="0"/>
                          <a:cs typeface="Calibri"/>
                        </a:rPr>
                        <a:t>a</a:t>
                      </a:r>
                      <a:r>
                        <a:rPr sz="1900" spc="-10" dirty="0">
                          <a:latin typeface="Calibri" pitchFamily="34" charset="0"/>
                          <a:cs typeface="Calibri"/>
                        </a:rPr>
                        <a:t>c</a:t>
                      </a:r>
                      <a:r>
                        <a:rPr sz="1900" spc="-5" dirty="0">
                          <a:latin typeface="Calibri" pitchFamily="34" charset="0"/>
                          <a:cs typeface="Calibri"/>
                        </a:rPr>
                        <a:t>kg</a:t>
                      </a:r>
                      <a:r>
                        <a:rPr sz="1900" spc="-25" dirty="0">
                          <a:latin typeface="Calibri" pitchFamily="34" charset="0"/>
                          <a:cs typeface="Calibri"/>
                        </a:rPr>
                        <a:t>r</a:t>
                      </a:r>
                      <a:r>
                        <a:rPr sz="1900" dirty="0">
                          <a:latin typeface="Calibri" pitchFamily="34" charset="0"/>
                          <a:cs typeface="Calibri"/>
                        </a:rPr>
                        <a:t>o</a:t>
                      </a:r>
                      <a:r>
                        <a:rPr sz="1900" spc="-10" dirty="0">
                          <a:latin typeface="Calibri" pitchFamily="34" charset="0"/>
                          <a:cs typeface="Calibri"/>
                        </a:rPr>
                        <a:t>un</a:t>
                      </a:r>
                      <a:r>
                        <a:rPr sz="1900" dirty="0">
                          <a:latin typeface="Calibri" pitchFamily="34" charset="0"/>
                          <a:cs typeface="Calibri"/>
                        </a:rPr>
                        <a:t>d</a:t>
                      </a:r>
                      <a:r>
                        <a:rPr sz="1900" spc="10" dirty="0">
                          <a:latin typeface="Calibri" pitchFamily="34" charset="0"/>
                          <a:cs typeface="Calibri"/>
                        </a:rPr>
                        <a:t> </a:t>
                      </a:r>
                      <a:r>
                        <a:rPr sz="1900" dirty="0">
                          <a:latin typeface="Calibri" pitchFamily="34" charset="0"/>
                          <a:cs typeface="Calibri"/>
                        </a:rPr>
                        <a:t>on</a:t>
                      </a:r>
                      <a:r>
                        <a:rPr sz="1900" spc="-15" dirty="0">
                          <a:latin typeface="Calibri" pitchFamily="34" charset="0"/>
                          <a:cs typeface="Calibri"/>
                        </a:rPr>
                        <a:t> </a:t>
                      </a:r>
                      <a:r>
                        <a:rPr sz="1900" dirty="0">
                          <a:latin typeface="Calibri" pitchFamily="34" charset="0"/>
                          <a:cs typeface="Calibri"/>
                        </a:rPr>
                        <a:t>w</a:t>
                      </a:r>
                      <a:r>
                        <a:rPr sz="1900" spc="-10" dirty="0">
                          <a:latin typeface="Calibri" pitchFamily="34" charset="0"/>
                          <a:cs typeface="Calibri"/>
                        </a:rPr>
                        <a:t>h</a:t>
                      </a:r>
                      <a:r>
                        <a:rPr sz="1900" dirty="0">
                          <a:latin typeface="Calibri" pitchFamily="34" charset="0"/>
                          <a:cs typeface="Calibri"/>
                        </a:rPr>
                        <a:t>i</a:t>
                      </a:r>
                      <a:r>
                        <a:rPr sz="1900" spc="-10" dirty="0">
                          <a:latin typeface="Calibri" pitchFamily="34" charset="0"/>
                          <a:cs typeface="Calibri"/>
                        </a:rPr>
                        <a:t>c</a:t>
                      </a:r>
                      <a:r>
                        <a:rPr sz="1900" dirty="0">
                          <a:latin typeface="Calibri" pitchFamily="34" charset="0"/>
                          <a:cs typeface="Calibri"/>
                        </a:rPr>
                        <a:t>h</a:t>
                      </a:r>
                      <a:r>
                        <a:rPr sz="1900" spc="-15" dirty="0">
                          <a:latin typeface="Calibri" pitchFamily="34" charset="0"/>
                          <a:cs typeface="Calibri"/>
                        </a:rPr>
                        <a:t> t</a:t>
                      </a:r>
                      <a:r>
                        <a:rPr sz="1900" spc="-30" dirty="0">
                          <a:latin typeface="Calibri" pitchFamily="34" charset="0"/>
                          <a:cs typeface="Calibri"/>
                        </a:rPr>
                        <a:t>e</a:t>
                      </a:r>
                      <a:r>
                        <a:rPr sz="1900" dirty="0">
                          <a:latin typeface="Calibri" pitchFamily="34" charset="0"/>
                          <a:cs typeface="Calibri"/>
                        </a:rPr>
                        <a:t>xt</a:t>
                      </a:r>
                      <a:r>
                        <a:rPr sz="1900" spc="15" dirty="0">
                          <a:latin typeface="Calibri" pitchFamily="34" charset="0"/>
                          <a:cs typeface="Calibri"/>
                        </a:rPr>
                        <a:t> </a:t>
                      </a:r>
                      <a:r>
                        <a:rPr sz="1900" spc="-5" dirty="0">
                          <a:latin typeface="Calibri" pitchFamily="34" charset="0"/>
                          <a:cs typeface="Calibri"/>
                        </a:rPr>
                        <a:t>a</a:t>
                      </a:r>
                      <a:r>
                        <a:rPr sz="1900" spc="-10" dirty="0">
                          <a:latin typeface="Calibri" pitchFamily="34" charset="0"/>
                          <a:cs typeface="Calibri"/>
                        </a:rPr>
                        <a:t>n</a:t>
                      </a:r>
                      <a:r>
                        <a:rPr sz="1900" dirty="0">
                          <a:latin typeface="Calibri" pitchFamily="34" charset="0"/>
                          <a:cs typeface="Calibri"/>
                        </a:rPr>
                        <a:t>d </a:t>
                      </a:r>
                      <a:r>
                        <a:rPr sz="1900" spc="-5" dirty="0">
                          <a:latin typeface="Calibri" pitchFamily="34" charset="0"/>
                          <a:cs typeface="Calibri"/>
                        </a:rPr>
                        <a:t>g</a:t>
                      </a:r>
                      <a:r>
                        <a:rPr sz="1900" spc="-25" dirty="0">
                          <a:latin typeface="Calibri" pitchFamily="34" charset="0"/>
                          <a:cs typeface="Calibri"/>
                        </a:rPr>
                        <a:t>r</a:t>
                      </a:r>
                      <a:r>
                        <a:rPr sz="1900" spc="-5" dirty="0">
                          <a:latin typeface="Calibri" pitchFamily="34" charset="0"/>
                          <a:cs typeface="Calibri"/>
                        </a:rPr>
                        <a:t>a</a:t>
                      </a:r>
                      <a:r>
                        <a:rPr sz="1900" spc="-10" dirty="0">
                          <a:latin typeface="Calibri" pitchFamily="34" charset="0"/>
                          <a:cs typeface="Calibri"/>
                        </a:rPr>
                        <a:t>ph</a:t>
                      </a:r>
                      <a:r>
                        <a:rPr sz="1900" dirty="0">
                          <a:latin typeface="Calibri" pitchFamily="34" charset="0"/>
                          <a:cs typeface="Calibri"/>
                        </a:rPr>
                        <a:t>i</a:t>
                      </a:r>
                      <a:r>
                        <a:rPr sz="1900" spc="-10" dirty="0">
                          <a:latin typeface="Calibri" pitchFamily="34" charset="0"/>
                          <a:cs typeface="Calibri"/>
                        </a:rPr>
                        <a:t>c</a:t>
                      </a:r>
                      <a:r>
                        <a:rPr sz="1900" dirty="0">
                          <a:latin typeface="Calibri" pitchFamily="34" charset="0"/>
                          <a:cs typeface="Calibri"/>
                        </a:rPr>
                        <a:t>s</a:t>
                      </a:r>
                      <a:r>
                        <a:rPr sz="1900" spc="10" dirty="0">
                          <a:latin typeface="Calibri" pitchFamily="34" charset="0"/>
                          <a:cs typeface="Calibri"/>
                        </a:rPr>
                        <a:t> </a:t>
                      </a:r>
                      <a:r>
                        <a:rPr sz="1900" spc="-5" dirty="0">
                          <a:latin typeface="Calibri" pitchFamily="34" charset="0"/>
                          <a:cs typeface="Calibri"/>
                        </a:rPr>
                        <a:t>a</a:t>
                      </a:r>
                      <a:r>
                        <a:rPr sz="1900" spc="-25" dirty="0">
                          <a:latin typeface="Calibri" pitchFamily="34" charset="0"/>
                          <a:cs typeface="Calibri"/>
                        </a:rPr>
                        <a:t>r</a:t>
                      </a:r>
                      <a:r>
                        <a:rPr sz="1900" dirty="0">
                          <a:latin typeface="Calibri" pitchFamily="34" charset="0"/>
                          <a:cs typeface="Calibri"/>
                        </a:rPr>
                        <a:t>e</a:t>
                      </a:r>
                      <a:r>
                        <a:rPr sz="1900" spc="-10" dirty="0">
                          <a:latin typeface="Calibri" pitchFamily="34" charset="0"/>
                          <a:cs typeface="Calibri"/>
                        </a:rPr>
                        <a:t> d</a:t>
                      </a:r>
                      <a:r>
                        <a:rPr sz="1900" dirty="0">
                          <a:latin typeface="Calibri" pitchFamily="34" charset="0"/>
                          <a:cs typeface="Calibri"/>
                        </a:rPr>
                        <a:t>is</a:t>
                      </a:r>
                      <a:r>
                        <a:rPr sz="1900" spc="-10" dirty="0">
                          <a:latin typeface="Calibri" pitchFamily="34" charset="0"/>
                          <a:cs typeface="Calibri"/>
                        </a:rPr>
                        <a:t>p</a:t>
                      </a:r>
                      <a:r>
                        <a:rPr sz="1900" dirty="0">
                          <a:latin typeface="Calibri" pitchFamily="34" charset="0"/>
                          <a:cs typeface="Calibri"/>
                        </a:rPr>
                        <a:t>l</a:t>
                      </a:r>
                      <a:r>
                        <a:rPr sz="1900" spc="-25" dirty="0">
                          <a:latin typeface="Calibri" pitchFamily="34" charset="0"/>
                          <a:cs typeface="Calibri"/>
                        </a:rPr>
                        <a:t>a</a:t>
                      </a:r>
                      <a:r>
                        <a:rPr sz="1900" spc="-15" dirty="0">
                          <a:latin typeface="Calibri" pitchFamily="34" charset="0"/>
                          <a:cs typeface="Calibri"/>
                        </a:rPr>
                        <a:t>y</a:t>
                      </a:r>
                      <a:r>
                        <a:rPr sz="1900" spc="-5" dirty="0">
                          <a:latin typeface="Calibri" pitchFamily="34" charset="0"/>
                          <a:cs typeface="Calibri"/>
                        </a:rPr>
                        <a:t>e</a:t>
                      </a:r>
                      <a:r>
                        <a:rPr sz="1900" dirty="0">
                          <a:latin typeface="Calibri" pitchFamily="34" charset="0"/>
                          <a:cs typeface="Calibri"/>
                        </a:rPr>
                        <a:t>d</a:t>
                      </a:r>
                      <a:endParaRPr sz="1900">
                        <a:latin typeface="Calibri" pitchFamily="34" charset="0"/>
                        <a:cs typeface="Calibri"/>
                      </a:endParaRPr>
                    </a:p>
                  </a:txBody>
                  <a:tcPr marL="0" marR="0" marT="0" marB="0"/>
                </a:tc>
                <a:tc>
                  <a:txBody>
                    <a:bodyPr/>
                    <a:lstStyle/>
                    <a:p>
                      <a:pPr marL="84455">
                        <a:lnSpc>
                          <a:spcPct val="100000"/>
                        </a:lnSpc>
                      </a:pPr>
                      <a:r>
                        <a:rPr sz="1900" dirty="0" smtClean="0">
                          <a:latin typeface="Calibri" pitchFamily="34" charset="0"/>
                          <a:cs typeface="Calibri"/>
                        </a:rPr>
                        <a:t>All</a:t>
                      </a:r>
                      <a:r>
                        <a:rPr lang="en-US" sz="1900" dirty="0" smtClean="0">
                          <a:latin typeface="Calibri" pitchFamily="34" charset="0"/>
                          <a:cs typeface="Calibri"/>
                        </a:rPr>
                        <a:t>owed</a:t>
                      </a:r>
                      <a:endParaRPr sz="1900" dirty="0">
                        <a:latin typeface="Calibri" pitchFamily="34" charset="0"/>
                        <a:cs typeface="Calibri"/>
                      </a:endParaRPr>
                    </a:p>
                  </a:txBody>
                  <a:tcPr marL="0" marR="0" marT="0" marB="0"/>
                </a:tc>
              </a:tr>
              <a:tr h="717153">
                <a:tc>
                  <a:txBody>
                    <a:bodyPr/>
                    <a:lstStyle/>
                    <a:p>
                      <a:r>
                        <a:rPr lang="en-US" sz="1900" dirty="0" smtClean="0">
                          <a:latin typeface="Calibri" pitchFamily="34" charset="0"/>
                        </a:rPr>
                        <a:t>Scratch Paper</a:t>
                      </a:r>
                      <a:endParaRPr lang="en-US" sz="1900" dirty="0">
                        <a:latin typeface="Calibri" pitchFamily="34" charset="0"/>
                      </a:endParaRPr>
                    </a:p>
                  </a:txBody>
                  <a:tcPr/>
                </a:tc>
                <a:tc>
                  <a:txBody>
                    <a:bodyPr/>
                    <a:lstStyle/>
                    <a:p>
                      <a:r>
                        <a:rPr lang="en-US" sz="1900" kern="1200" dirty="0" smtClean="0">
                          <a:solidFill>
                            <a:schemeClr val="dk1"/>
                          </a:solidFill>
                          <a:effectLst/>
                          <a:latin typeface="Calibri" pitchFamily="34" charset="0"/>
                          <a:ea typeface="+mn-ea"/>
                          <a:cs typeface="+mn-cs"/>
                        </a:rPr>
                        <a:t>Students may use </a:t>
                      </a:r>
                      <a:r>
                        <a:rPr lang="en-US" sz="1900" u="sng" kern="1200" dirty="0" smtClean="0">
                          <a:solidFill>
                            <a:schemeClr val="dk1"/>
                          </a:solidFill>
                          <a:effectLst/>
                          <a:latin typeface="Calibri" pitchFamily="34" charset="0"/>
                          <a:ea typeface="+mn-ea"/>
                          <a:cs typeface="+mn-cs"/>
                        </a:rPr>
                        <a:t>blank</a:t>
                      </a:r>
                      <a:r>
                        <a:rPr lang="en-US" sz="1900" kern="1200" dirty="0" smtClean="0">
                          <a:solidFill>
                            <a:schemeClr val="dk1"/>
                          </a:solidFill>
                          <a:effectLst/>
                          <a:latin typeface="Calibri" pitchFamily="34" charset="0"/>
                          <a:ea typeface="+mn-ea"/>
                          <a:cs typeface="+mn-cs"/>
                        </a:rPr>
                        <a:t> scratch paper.</a:t>
                      </a:r>
                      <a:endParaRPr lang="en-US" sz="1900" dirty="0">
                        <a:latin typeface="Calibri" pitchFamily="34" charset="0"/>
                      </a:endParaRPr>
                    </a:p>
                  </a:txBody>
                  <a:tcPr/>
                </a:tc>
                <a:tc>
                  <a:txBody>
                    <a:bodyPr/>
                    <a:lstStyle/>
                    <a:p>
                      <a:r>
                        <a:rPr lang="en-US" sz="1900" dirty="0" smtClean="0">
                          <a:latin typeface="Calibri" pitchFamily="34" charset="0"/>
                        </a:rPr>
                        <a:t>Allowed</a:t>
                      </a:r>
                      <a:endParaRPr lang="en-US" sz="1900" dirty="0">
                        <a:latin typeface="Calibri" pitchFamily="34" charset="0"/>
                      </a:endParaRPr>
                    </a:p>
                  </a:txBody>
                  <a:tcPr/>
                </a:tc>
              </a:tr>
              <a:tr h="1219414">
                <a:tc>
                  <a:txBody>
                    <a:bodyPr/>
                    <a:lstStyle/>
                    <a:p>
                      <a:r>
                        <a:rPr lang="en-US" sz="1900" dirty="0" smtClean="0">
                          <a:latin typeface="Calibri" pitchFamily="34" charset="0"/>
                        </a:rPr>
                        <a:t>Spell Check</a:t>
                      </a:r>
                      <a:endParaRPr lang="en-US" sz="1900" dirty="0">
                        <a:latin typeface="Calibri" pitchFamily="34" charset="0"/>
                      </a:endParaRPr>
                    </a:p>
                  </a:txBody>
                  <a:tcPr/>
                </a:tc>
                <a:tc>
                  <a:txBody>
                    <a:bodyPr/>
                    <a:lstStyle/>
                    <a:p>
                      <a:r>
                        <a:rPr lang="en-US" sz="1900" kern="1200" dirty="0" smtClean="0">
                          <a:solidFill>
                            <a:schemeClr val="dk1"/>
                          </a:solidFill>
                          <a:effectLst/>
                          <a:latin typeface="Calibri" pitchFamily="34" charset="0"/>
                          <a:ea typeface="+mn-ea"/>
                          <a:cs typeface="+mn-cs"/>
                        </a:rPr>
                        <a:t>On assessments, spell check or word prediction may or may not be available and only available on items that would not violate the construct of the item. </a:t>
                      </a:r>
                      <a:endParaRPr lang="en-US" sz="1900" dirty="0">
                        <a:latin typeface="Calibri" pitchFamily="34" charset="0"/>
                      </a:endParaRPr>
                    </a:p>
                  </a:txBody>
                  <a:tcPr/>
                </a:tc>
                <a:tc>
                  <a:txBody>
                    <a:bodyPr/>
                    <a:lstStyle/>
                    <a:p>
                      <a:r>
                        <a:rPr lang="en-US" sz="1900" dirty="0" smtClean="0">
                          <a:latin typeface="Calibri" pitchFamily="34" charset="0"/>
                        </a:rPr>
                        <a:t>Embedded</a:t>
                      </a:r>
                      <a:endParaRPr lang="en-US" sz="1900" dirty="0">
                        <a:latin typeface="Calibri" pitchFamily="34" charset="0"/>
                      </a:endParaRPr>
                    </a:p>
                  </a:txBody>
                  <a:tcPr/>
                </a:tc>
              </a:tr>
            </a:tbl>
          </a:graphicData>
        </a:graphic>
      </p:graphicFrame>
    </p:spTree>
    <p:extLst>
      <p:ext uri="{BB962C8B-B14F-4D97-AF65-F5344CB8AC3E}">
        <p14:creationId xmlns:p14="http://schemas.microsoft.com/office/powerpoint/2010/main" val="1065533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340" y="3039700"/>
            <a:ext cx="6195990" cy="1645920"/>
          </a:xfrm>
        </p:spPr>
        <p:txBody>
          <a:bodyPr/>
          <a:lstStyle/>
          <a:p>
            <a:r>
              <a:rPr lang="en-US" sz="5400" dirty="0" smtClean="0">
                <a:effectLst>
                  <a:outerShdw blurRad="50800" dist="38100" dir="2700000" algn="tl" rotWithShape="0">
                    <a:srgbClr val="000000">
                      <a:alpha val="43000"/>
                    </a:srgbClr>
                  </a:outerShdw>
                </a:effectLst>
              </a:rPr>
              <a:t>Key </a:t>
            </a:r>
            <a:br>
              <a:rPr lang="en-US" sz="5400" dirty="0" smtClean="0">
                <a:effectLst>
                  <a:outerShdw blurRad="50800" dist="38100" dir="2700000" algn="tl" rotWithShape="0">
                    <a:srgbClr val="000000">
                      <a:alpha val="43000"/>
                    </a:srgbClr>
                  </a:outerShdw>
                </a:effectLst>
              </a:rPr>
            </a:br>
            <a:r>
              <a:rPr lang="en-US" sz="5400" dirty="0" smtClean="0">
                <a:effectLst>
                  <a:outerShdw blurRad="50800" dist="38100" dir="2700000" algn="tl" rotWithShape="0">
                    <a:srgbClr val="000000">
                      <a:alpha val="43000"/>
                    </a:srgbClr>
                  </a:outerShdw>
                </a:effectLst>
              </a:rPr>
              <a:t>concepts for administrators</a:t>
            </a:r>
            <a:br>
              <a:rPr lang="en-US" sz="5400" dirty="0" smtClean="0">
                <a:effectLst>
                  <a:outerShdw blurRad="50800" dist="38100" dir="2700000" algn="tl" rotWithShape="0">
                    <a:srgbClr val="000000">
                      <a:alpha val="43000"/>
                    </a:srgbClr>
                  </a:outerShdw>
                </a:effectLst>
              </a:rPr>
            </a:br>
            <a:endParaRPr lang="en-US" sz="5400" dirty="0">
              <a:effectLst>
                <a:outerShdw blurRad="50800" dist="38100" dir="2700000" algn="tl" rotWithShape="0">
                  <a:srgbClr val="000000">
                    <a:alpha val="43000"/>
                  </a:srgbClr>
                </a:outerShdw>
              </a:effectLst>
            </a:endParaRPr>
          </a:p>
        </p:txBody>
      </p:sp>
      <p:pic>
        <p:nvPicPr>
          <p:cNvPr id="6" name="Picture 5" descr="canyons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352908"/>
            <a:ext cx="1762764" cy="1693906"/>
          </a:xfrm>
          <a:prstGeom prst="rect">
            <a:avLst/>
          </a:prstGeom>
        </p:spPr>
      </p:pic>
    </p:spTree>
    <p:extLst>
      <p:ext uri="{BB962C8B-B14F-4D97-AF65-F5344CB8AC3E}">
        <p14:creationId xmlns:p14="http://schemas.microsoft.com/office/powerpoint/2010/main" val="27174182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SAGE RESOURCES: Access for </a:t>
            </a:r>
            <a:br>
              <a:rPr lang="en-US" dirty="0"/>
            </a:br>
            <a:r>
              <a:rPr lang="en-US" dirty="0"/>
              <a:t>all students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557438423"/>
              </p:ext>
            </p:extLst>
          </p:nvPr>
        </p:nvGraphicFramePr>
        <p:xfrm>
          <a:off x="381000" y="1719263"/>
          <a:ext cx="8305800" cy="1920239"/>
        </p:xfrm>
        <a:graphic>
          <a:graphicData uri="http://schemas.openxmlformats.org/drawingml/2006/table">
            <a:tbl>
              <a:tblPr firstRow="1" bandRow="1">
                <a:tableStyleId>{5C22544A-7EE6-4342-B048-85BDC9FD1C3A}</a:tableStyleId>
              </a:tblPr>
              <a:tblGrid>
                <a:gridCol w="1845733"/>
                <a:gridCol w="3691467"/>
                <a:gridCol w="2768600"/>
              </a:tblGrid>
              <a:tr h="321951">
                <a:tc>
                  <a:txBody>
                    <a:bodyPr/>
                    <a:lstStyle/>
                    <a:p>
                      <a:r>
                        <a:rPr lang="en-US" sz="1800" dirty="0" smtClean="0">
                          <a:latin typeface="Calibri" pitchFamily="34" charset="0"/>
                        </a:rPr>
                        <a:t>Feature</a:t>
                      </a:r>
                      <a:endParaRPr lang="en-US" sz="1800" dirty="0">
                        <a:latin typeface="Calibri" pitchFamily="34" charset="0"/>
                      </a:endParaRPr>
                    </a:p>
                  </a:txBody>
                  <a:tcPr/>
                </a:tc>
                <a:tc>
                  <a:txBody>
                    <a:bodyPr/>
                    <a:lstStyle/>
                    <a:p>
                      <a:r>
                        <a:rPr lang="en-US" sz="1800" dirty="0" smtClean="0">
                          <a:latin typeface="Calibri" pitchFamily="34" charset="0"/>
                        </a:rPr>
                        <a:t>Description</a:t>
                      </a:r>
                      <a:endParaRPr lang="en-US" sz="1800" dirty="0">
                        <a:latin typeface="Calibri" pitchFamily="34" charset="0"/>
                      </a:endParaRPr>
                    </a:p>
                  </a:txBody>
                  <a:tcPr/>
                </a:tc>
                <a:tc>
                  <a:txBody>
                    <a:bodyPr/>
                    <a:lstStyle/>
                    <a:p>
                      <a:r>
                        <a:rPr lang="en-US" sz="1800" dirty="0" smtClean="0">
                          <a:latin typeface="Calibri" pitchFamily="34" charset="0"/>
                        </a:rPr>
                        <a:t>Availability</a:t>
                      </a:r>
                      <a:endParaRPr lang="en-US" sz="1800" dirty="0">
                        <a:latin typeface="Calibri" pitchFamily="34" charset="0"/>
                      </a:endParaRPr>
                    </a:p>
                  </a:txBody>
                  <a:tcPr/>
                </a:tc>
              </a:tr>
              <a:tr h="714467">
                <a:tc>
                  <a:txBody>
                    <a:bodyPr/>
                    <a:lstStyle/>
                    <a:p>
                      <a:r>
                        <a:rPr lang="en-US" sz="1800" dirty="0" smtClean="0">
                          <a:latin typeface="Calibri" pitchFamily="34" charset="0"/>
                        </a:rPr>
                        <a:t>Strike Through</a:t>
                      </a:r>
                      <a:endParaRPr lang="en-US"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a:rPr>
                        <a:t>Allo</a:t>
                      </a:r>
                      <a:r>
                        <a:rPr lang="en-US" sz="1800" spc="-10" dirty="0" smtClean="0">
                          <a:latin typeface="Calibri" pitchFamily="34" charset="0"/>
                          <a:cs typeface="Calibri"/>
                        </a:rPr>
                        <a:t>w</a:t>
                      </a:r>
                      <a:r>
                        <a:rPr lang="en-US" sz="1800" dirty="0" smtClean="0">
                          <a:latin typeface="Calibri" pitchFamily="34" charset="0"/>
                          <a:cs typeface="Calibri"/>
                        </a:rPr>
                        <a:t>s</a:t>
                      </a:r>
                      <a:r>
                        <a:rPr lang="en-US" sz="1800" spc="-30" dirty="0" smtClean="0">
                          <a:latin typeface="Calibri" pitchFamily="34" charset="0"/>
                          <a:cs typeface="Calibri"/>
                        </a:rPr>
                        <a:t> </a:t>
                      </a:r>
                      <a:r>
                        <a:rPr lang="en-US" sz="1800" spc="-10" dirty="0" smtClean="0">
                          <a:latin typeface="Calibri" pitchFamily="34" charset="0"/>
                          <a:cs typeface="Calibri"/>
                        </a:rPr>
                        <a:t>s</a:t>
                      </a:r>
                      <a:r>
                        <a:rPr lang="en-US" sz="1800" spc="-5" dirty="0" smtClean="0">
                          <a:latin typeface="Calibri" pitchFamily="34" charset="0"/>
                          <a:cs typeface="Calibri"/>
                        </a:rPr>
                        <a:t>t</a:t>
                      </a:r>
                      <a:r>
                        <a:rPr lang="en-US" sz="1800" spc="-10" dirty="0" smtClean="0">
                          <a:latin typeface="Calibri" pitchFamily="34" charset="0"/>
                          <a:cs typeface="Calibri"/>
                        </a:rPr>
                        <a:t>ud</a:t>
                      </a:r>
                      <a:r>
                        <a:rPr lang="en-US" sz="1800" spc="-5" dirty="0" smtClean="0">
                          <a:latin typeface="Calibri" pitchFamily="34" charset="0"/>
                          <a:cs typeface="Calibri"/>
                        </a:rPr>
                        <a:t>e</a:t>
                      </a:r>
                      <a:r>
                        <a:rPr lang="en-US" sz="1800" spc="-20" dirty="0" smtClean="0">
                          <a:latin typeface="Calibri" pitchFamily="34" charset="0"/>
                          <a:cs typeface="Calibri"/>
                        </a:rPr>
                        <a:t>n</a:t>
                      </a:r>
                      <a:r>
                        <a:rPr lang="en-US" sz="1800" spc="-5" dirty="0" smtClean="0">
                          <a:latin typeface="Calibri" pitchFamily="34" charset="0"/>
                          <a:cs typeface="Calibri"/>
                        </a:rPr>
                        <a:t>t</a:t>
                      </a:r>
                      <a:r>
                        <a:rPr lang="en-US" sz="1800" dirty="0" smtClean="0">
                          <a:latin typeface="Calibri" pitchFamily="34" charset="0"/>
                          <a:cs typeface="Calibri"/>
                        </a:rPr>
                        <a:t>s</a:t>
                      </a:r>
                      <a:r>
                        <a:rPr lang="en-US" sz="1800" spc="20" dirty="0" smtClean="0">
                          <a:latin typeface="Calibri" pitchFamily="34" charset="0"/>
                          <a:cs typeface="Calibri"/>
                        </a:rPr>
                        <a:t> </a:t>
                      </a:r>
                      <a:r>
                        <a:rPr lang="en-US" sz="1800" spc="-15" dirty="0" smtClean="0">
                          <a:latin typeface="Calibri" pitchFamily="34" charset="0"/>
                          <a:cs typeface="Calibri"/>
                        </a:rPr>
                        <a:t>t</a:t>
                      </a:r>
                      <a:r>
                        <a:rPr lang="en-US" sz="1800" dirty="0" smtClean="0">
                          <a:latin typeface="Calibri" pitchFamily="34" charset="0"/>
                          <a:cs typeface="Calibri"/>
                        </a:rPr>
                        <a:t>o</a:t>
                      </a:r>
                      <a:r>
                        <a:rPr lang="en-US" sz="1800" spc="-5" dirty="0" smtClean="0">
                          <a:latin typeface="Calibri" pitchFamily="34" charset="0"/>
                          <a:cs typeface="Calibri"/>
                        </a:rPr>
                        <a:t> </a:t>
                      </a:r>
                      <a:r>
                        <a:rPr lang="en-US" sz="1800" spc="-10" dirty="0" smtClean="0">
                          <a:latin typeface="Calibri" pitchFamily="34" charset="0"/>
                          <a:cs typeface="Calibri"/>
                        </a:rPr>
                        <a:t>s</a:t>
                      </a:r>
                      <a:r>
                        <a:rPr lang="en-US" sz="1800" spc="-5" dirty="0" smtClean="0">
                          <a:latin typeface="Calibri" pitchFamily="34" charset="0"/>
                          <a:cs typeface="Calibri"/>
                        </a:rPr>
                        <a:t>t</a:t>
                      </a:r>
                      <a:r>
                        <a:rPr lang="en-US" sz="1800" dirty="0" smtClean="0">
                          <a:latin typeface="Calibri" pitchFamily="34" charset="0"/>
                          <a:cs typeface="Calibri"/>
                        </a:rPr>
                        <a:t>ri</a:t>
                      </a:r>
                      <a:r>
                        <a:rPr lang="en-US" sz="1800" spc="-55" dirty="0" smtClean="0">
                          <a:latin typeface="Calibri" pitchFamily="34" charset="0"/>
                          <a:cs typeface="Calibri"/>
                        </a:rPr>
                        <a:t>k</a:t>
                      </a:r>
                      <a:r>
                        <a:rPr lang="en-US" sz="1800" dirty="0" smtClean="0">
                          <a:latin typeface="Calibri" pitchFamily="34" charset="0"/>
                          <a:cs typeface="Calibri"/>
                        </a:rPr>
                        <a:t>e</a:t>
                      </a:r>
                      <a:r>
                        <a:rPr lang="en-US" sz="1800" spc="5" dirty="0" smtClean="0">
                          <a:latin typeface="Calibri" pitchFamily="34" charset="0"/>
                          <a:cs typeface="Calibri"/>
                        </a:rPr>
                        <a:t> </a:t>
                      </a:r>
                      <a:r>
                        <a:rPr lang="en-US" sz="1800" dirty="0" smtClean="0">
                          <a:latin typeface="Calibri" pitchFamily="34" charset="0"/>
                          <a:cs typeface="Calibri"/>
                        </a:rPr>
                        <a:t>o</a:t>
                      </a:r>
                      <a:r>
                        <a:rPr lang="en-US" sz="1800" spc="-10" dirty="0" smtClean="0">
                          <a:latin typeface="Calibri" pitchFamily="34" charset="0"/>
                          <a:cs typeface="Calibri"/>
                        </a:rPr>
                        <a:t>u</a:t>
                      </a:r>
                      <a:r>
                        <a:rPr lang="en-US" sz="1800" dirty="0" smtClean="0">
                          <a:latin typeface="Calibri" pitchFamily="34" charset="0"/>
                          <a:cs typeface="Calibri"/>
                        </a:rPr>
                        <a:t>t</a:t>
                      </a:r>
                      <a:r>
                        <a:rPr lang="en-US" sz="1800" spc="-10" dirty="0" smtClean="0">
                          <a:latin typeface="Calibri" pitchFamily="34" charset="0"/>
                          <a:cs typeface="Calibri"/>
                        </a:rPr>
                        <a:t> </a:t>
                      </a:r>
                      <a:r>
                        <a:rPr lang="en-US" sz="1800" spc="-5" dirty="0" smtClean="0">
                          <a:latin typeface="Calibri" pitchFamily="34" charset="0"/>
                          <a:cs typeface="Calibri"/>
                        </a:rPr>
                        <a:t>a</a:t>
                      </a:r>
                      <a:r>
                        <a:rPr lang="en-US" sz="1800" spc="-10" dirty="0" smtClean="0">
                          <a:latin typeface="Calibri" pitchFamily="34" charset="0"/>
                          <a:cs typeface="Calibri"/>
                        </a:rPr>
                        <a:t>nsw</a:t>
                      </a:r>
                      <a:r>
                        <a:rPr lang="en-US" sz="1800" spc="-5" dirty="0" smtClean="0">
                          <a:latin typeface="Calibri" pitchFamily="34" charset="0"/>
                          <a:cs typeface="Calibri"/>
                        </a:rPr>
                        <a:t>e</a:t>
                      </a:r>
                      <a:r>
                        <a:rPr lang="en-US" sz="1800" spc="-25" dirty="0" smtClean="0">
                          <a:latin typeface="Calibri" pitchFamily="34" charset="0"/>
                          <a:cs typeface="Calibri"/>
                        </a:rPr>
                        <a:t>r</a:t>
                      </a:r>
                      <a:r>
                        <a:rPr lang="en-US" sz="1800" dirty="0" smtClean="0">
                          <a:latin typeface="Calibri" pitchFamily="34" charset="0"/>
                          <a:cs typeface="Calibri"/>
                        </a:rPr>
                        <a:t>s</a:t>
                      </a:r>
                      <a:r>
                        <a:rPr lang="en-US" sz="1800" spc="-5" dirty="0" smtClean="0">
                          <a:latin typeface="Calibri" pitchFamily="34" charset="0"/>
                          <a:cs typeface="Calibri"/>
                        </a:rPr>
                        <a:t> t</a:t>
                      </a:r>
                      <a:r>
                        <a:rPr lang="en-US" sz="1800" spc="-10" dirty="0" smtClean="0">
                          <a:latin typeface="Calibri" pitchFamily="34" charset="0"/>
                          <a:cs typeface="Calibri"/>
                        </a:rPr>
                        <a:t>h</a:t>
                      </a:r>
                      <a:r>
                        <a:rPr lang="en-US" sz="1800" spc="-15" dirty="0" smtClean="0">
                          <a:latin typeface="Calibri" pitchFamily="34" charset="0"/>
                          <a:cs typeface="Calibri"/>
                        </a:rPr>
                        <a:t>e</a:t>
                      </a:r>
                      <a:r>
                        <a:rPr lang="en-US" sz="1800" dirty="0" smtClean="0">
                          <a:latin typeface="Calibri" pitchFamily="34" charset="0"/>
                          <a:cs typeface="Calibri"/>
                        </a:rPr>
                        <a:t>y</a:t>
                      </a:r>
                      <a:r>
                        <a:rPr lang="en-US" sz="1800" spc="20" dirty="0" smtClean="0">
                          <a:latin typeface="Calibri" pitchFamily="34" charset="0"/>
                          <a:cs typeface="Calibri"/>
                        </a:rPr>
                        <a:t> </a:t>
                      </a:r>
                      <a:r>
                        <a:rPr lang="en-US" sz="1800" spc="-10" dirty="0" smtClean="0">
                          <a:latin typeface="Calibri" pitchFamily="34" charset="0"/>
                          <a:cs typeface="Calibri"/>
                        </a:rPr>
                        <a:t>h</a:t>
                      </a:r>
                      <a:r>
                        <a:rPr lang="en-US" sz="1800" spc="-30" dirty="0" smtClean="0">
                          <a:latin typeface="Calibri" pitchFamily="34" charset="0"/>
                          <a:cs typeface="Calibri"/>
                        </a:rPr>
                        <a:t>a</a:t>
                      </a:r>
                      <a:r>
                        <a:rPr lang="en-US" sz="1800" spc="-15" dirty="0" smtClean="0">
                          <a:latin typeface="Calibri" pitchFamily="34" charset="0"/>
                          <a:cs typeface="Calibri"/>
                        </a:rPr>
                        <a:t>v</a:t>
                      </a:r>
                      <a:r>
                        <a:rPr lang="en-US" sz="1800" dirty="0" smtClean="0">
                          <a:latin typeface="Calibri" pitchFamily="34" charset="0"/>
                          <a:cs typeface="Calibri"/>
                        </a:rPr>
                        <a:t>e</a:t>
                      </a:r>
                      <a:r>
                        <a:rPr lang="en-US" sz="1800" spc="5" dirty="0" smtClean="0">
                          <a:latin typeface="Calibri" pitchFamily="34" charset="0"/>
                          <a:cs typeface="Calibri"/>
                        </a:rPr>
                        <a:t> </a:t>
                      </a:r>
                      <a:r>
                        <a:rPr lang="en-US" sz="1800" spc="-5" dirty="0" smtClean="0">
                          <a:latin typeface="Calibri" pitchFamily="34" charset="0"/>
                          <a:cs typeface="Calibri"/>
                        </a:rPr>
                        <a:t>e</a:t>
                      </a:r>
                      <a:r>
                        <a:rPr lang="en-US" sz="1800" dirty="0" smtClean="0">
                          <a:latin typeface="Calibri" pitchFamily="34" charset="0"/>
                          <a:cs typeface="Calibri"/>
                        </a:rPr>
                        <a:t>li</a:t>
                      </a:r>
                      <a:r>
                        <a:rPr lang="en-US" sz="1800" spc="-10" dirty="0" smtClean="0">
                          <a:latin typeface="Calibri" pitchFamily="34" charset="0"/>
                          <a:cs typeface="Calibri"/>
                        </a:rPr>
                        <a:t>m</a:t>
                      </a:r>
                      <a:r>
                        <a:rPr lang="en-US" sz="1800" dirty="0" smtClean="0">
                          <a:latin typeface="Calibri" pitchFamily="34" charset="0"/>
                          <a:cs typeface="Calibri"/>
                        </a:rPr>
                        <a:t>i</a:t>
                      </a:r>
                      <a:r>
                        <a:rPr lang="en-US" sz="1800" spc="-10" dirty="0" smtClean="0">
                          <a:latin typeface="Calibri" pitchFamily="34" charset="0"/>
                          <a:cs typeface="Calibri"/>
                        </a:rPr>
                        <a:t>n</a:t>
                      </a:r>
                      <a:r>
                        <a:rPr lang="en-US" sz="1800" spc="-15" dirty="0" smtClean="0">
                          <a:latin typeface="Calibri" pitchFamily="34" charset="0"/>
                          <a:cs typeface="Calibri"/>
                        </a:rPr>
                        <a:t>at</a:t>
                      </a:r>
                      <a:r>
                        <a:rPr lang="en-US" sz="1800" spc="-5" dirty="0" smtClean="0">
                          <a:latin typeface="Calibri" pitchFamily="34" charset="0"/>
                          <a:cs typeface="Calibri"/>
                        </a:rPr>
                        <a:t>e</a:t>
                      </a:r>
                      <a:r>
                        <a:rPr lang="en-US" sz="1800" dirty="0" smtClean="0">
                          <a:latin typeface="Calibri" pitchFamily="34" charset="0"/>
                          <a:cs typeface="Calibri"/>
                        </a:rPr>
                        <a:t>d</a:t>
                      </a:r>
                      <a:r>
                        <a:rPr lang="en-US" sz="1800" spc="10" dirty="0" smtClean="0">
                          <a:latin typeface="Calibri" pitchFamily="34" charset="0"/>
                          <a:cs typeface="Calibri"/>
                        </a:rPr>
                        <a:t> </a:t>
                      </a:r>
                      <a:r>
                        <a:rPr lang="en-US" sz="1800" spc="-5" dirty="0" smtClean="0">
                          <a:latin typeface="Calibri" pitchFamily="34" charset="0"/>
                          <a:cs typeface="Calibri"/>
                        </a:rPr>
                        <a:t>a</a:t>
                      </a:r>
                      <a:r>
                        <a:rPr lang="en-US" sz="1800" dirty="0" smtClean="0">
                          <a:latin typeface="Calibri" pitchFamily="34" charset="0"/>
                          <a:cs typeface="Calibri"/>
                        </a:rPr>
                        <a:t>s</a:t>
                      </a:r>
                      <a:r>
                        <a:rPr lang="en-US" sz="1800" spc="10" dirty="0" smtClean="0">
                          <a:latin typeface="Calibri" pitchFamily="34" charset="0"/>
                          <a:cs typeface="Calibri"/>
                        </a:rPr>
                        <a:t> </a:t>
                      </a:r>
                      <a:r>
                        <a:rPr lang="en-US" sz="1800" spc="-10" dirty="0" smtClean="0">
                          <a:latin typeface="Calibri" pitchFamily="34" charset="0"/>
                          <a:cs typeface="Calibri"/>
                        </a:rPr>
                        <a:t>p</a:t>
                      </a:r>
                      <a:r>
                        <a:rPr lang="en-US" sz="1800" dirty="0" smtClean="0">
                          <a:latin typeface="Calibri" pitchFamily="34" charset="0"/>
                          <a:cs typeface="Calibri"/>
                        </a:rPr>
                        <a:t>ossi</a:t>
                      </a:r>
                      <a:r>
                        <a:rPr lang="en-US" sz="1800" spc="-10" dirty="0" smtClean="0">
                          <a:latin typeface="Calibri" pitchFamily="34" charset="0"/>
                          <a:cs typeface="Calibri"/>
                        </a:rPr>
                        <a:t>b</a:t>
                      </a:r>
                      <a:r>
                        <a:rPr lang="en-US" sz="1800" dirty="0" smtClean="0">
                          <a:latin typeface="Calibri" pitchFamily="34" charset="0"/>
                          <a:cs typeface="Calibri"/>
                        </a:rPr>
                        <a:t>le </a:t>
                      </a:r>
                      <a:r>
                        <a:rPr lang="en-US" sz="1800" spc="-20" dirty="0" smtClean="0">
                          <a:latin typeface="Calibri" pitchFamily="34" charset="0"/>
                          <a:cs typeface="Calibri"/>
                        </a:rPr>
                        <a:t>c</a:t>
                      </a:r>
                      <a:r>
                        <a:rPr lang="en-US" sz="1800" dirty="0" smtClean="0">
                          <a:latin typeface="Calibri" pitchFamily="34" charset="0"/>
                          <a:cs typeface="Calibri"/>
                        </a:rPr>
                        <a:t>or</a:t>
                      </a:r>
                      <a:r>
                        <a:rPr lang="en-US" sz="1800" spc="-25" dirty="0" smtClean="0">
                          <a:latin typeface="Calibri" pitchFamily="34" charset="0"/>
                          <a:cs typeface="Calibri"/>
                        </a:rPr>
                        <a:t>r</a:t>
                      </a:r>
                      <a:r>
                        <a:rPr lang="en-US" sz="1800" spc="-5" dirty="0" smtClean="0">
                          <a:latin typeface="Calibri" pitchFamily="34" charset="0"/>
                          <a:cs typeface="Calibri"/>
                        </a:rPr>
                        <a:t>ec</a:t>
                      </a:r>
                      <a:r>
                        <a:rPr lang="en-US" sz="1800" dirty="0" smtClean="0">
                          <a:latin typeface="Calibri" pitchFamily="34" charset="0"/>
                          <a:cs typeface="Calibri"/>
                        </a:rPr>
                        <a:t>t</a:t>
                      </a:r>
                      <a:r>
                        <a:rPr lang="en-US" sz="1800" spc="-10" dirty="0" smtClean="0">
                          <a:latin typeface="Calibri" pitchFamily="34" charset="0"/>
                          <a:cs typeface="Calibri"/>
                        </a:rPr>
                        <a:t> </a:t>
                      </a:r>
                      <a:r>
                        <a:rPr lang="en-US" sz="1800" spc="-5" dirty="0" smtClean="0">
                          <a:latin typeface="Calibri" pitchFamily="34" charset="0"/>
                          <a:cs typeface="Calibri"/>
                        </a:rPr>
                        <a:t>a</a:t>
                      </a:r>
                      <a:r>
                        <a:rPr lang="en-US" sz="1800" spc="-10" dirty="0" smtClean="0">
                          <a:latin typeface="Calibri" pitchFamily="34" charset="0"/>
                          <a:cs typeface="Calibri"/>
                        </a:rPr>
                        <a:t>nsw</a:t>
                      </a:r>
                      <a:r>
                        <a:rPr lang="en-US" sz="1800" spc="-5" dirty="0" smtClean="0">
                          <a:latin typeface="Calibri" pitchFamily="34" charset="0"/>
                          <a:cs typeface="Calibri"/>
                        </a:rPr>
                        <a:t>e</a:t>
                      </a:r>
                      <a:r>
                        <a:rPr lang="en-US" sz="1800" spc="-25" dirty="0" smtClean="0">
                          <a:latin typeface="Calibri" pitchFamily="34" charset="0"/>
                          <a:cs typeface="Calibri"/>
                        </a:rPr>
                        <a:t>r</a:t>
                      </a:r>
                      <a:r>
                        <a:rPr lang="en-US" sz="1800" dirty="0" smtClean="0">
                          <a:latin typeface="Calibri" pitchFamily="34" charset="0"/>
                          <a:cs typeface="Calibri"/>
                        </a:rPr>
                        <a:t>s</a:t>
                      </a:r>
                    </a:p>
                  </a:txBody>
                  <a:tcPr/>
                </a:tc>
                <a:tc>
                  <a:txBody>
                    <a:bodyPr/>
                    <a:lstStyle/>
                    <a:p>
                      <a:r>
                        <a:rPr lang="en-US" sz="1800" dirty="0" smtClean="0">
                          <a:latin typeface="Calibri" pitchFamily="34" charset="0"/>
                        </a:rPr>
                        <a:t>Embedded</a:t>
                      </a:r>
                      <a:endParaRPr lang="en-US" sz="1800" dirty="0">
                        <a:latin typeface="Calibri" pitchFamily="34" charset="0"/>
                      </a:endParaRPr>
                    </a:p>
                  </a:txBody>
                  <a:tcPr/>
                </a:tc>
              </a:tr>
              <a:tr h="502773">
                <a:tc>
                  <a:txBody>
                    <a:bodyPr/>
                    <a:lstStyle/>
                    <a:p>
                      <a:r>
                        <a:rPr lang="en-US" sz="1800" dirty="0" smtClean="0">
                          <a:latin typeface="Calibri" pitchFamily="34" charset="0"/>
                        </a:rPr>
                        <a:t>Text-to-Speech</a:t>
                      </a:r>
                      <a:endParaRPr lang="en-US" sz="18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cs typeface="Calibri"/>
                        </a:rPr>
                        <a:t>Allo</a:t>
                      </a:r>
                      <a:r>
                        <a:rPr lang="en-US" sz="1800" spc="-10" dirty="0" smtClean="0">
                          <a:latin typeface="Calibri" pitchFamily="34" charset="0"/>
                          <a:cs typeface="Calibri"/>
                        </a:rPr>
                        <a:t>w</a:t>
                      </a:r>
                      <a:r>
                        <a:rPr lang="en-US" sz="1800" dirty="0" smtClean="0">
                          <a:latin typeface="Calibri" pitchFamily="34" charset="0"/>
                          <a:cs typeface="Calibri"/>
                        </a:rPr>
                        <a:t>s</a:t>
                      </a:r>
                      <a:r>
                        <a:rPr lang="en-US" sz="1800" spc="-30" dirty="0" smtClean="0">
                          <a:latin typeface="Calibri" pitchFamily="34" charset="0"/>
                          <a:cs typeface="Calibri"/>
                        </a:rPr>
                        <a:t> </a:t>
                      </a:r>
                      <a:r>
                        <a:rPr lang="en-US" sz="1800" spc="-15" dirty="0" smtClean="0">
                          <a:latin typeface="Calibri" pitchFamily="34" charset="0"/>
                          <a:cs typeface="Calibri"/>
                        </a:rPr>
                        <a:t>t</a:t>
                      </a:r>
                      <a:r>
                        <a:rPr lang="en-US" sz="1800" spc="-30" dirty="0" smtClean="0">
                          <a:latin typeface="Calibri" pitchFamily="34" charset="0"/>
                          <a:cs typeface="Calibri"/>
                        </a:rPr>
                        <a:t>e</a:t>
                      </a:r>
                      <a:r>
                        <a:rPr lang="en-US" sz="1800" dirty="0" smtClean="0">
                          <a:latin typeface="Calibri" pitchFamily="34" charset="0"/>
                          <a:cs typeface="Calibri"/>
                        </a:rPr>
                        <a:t>x</a:t>
                      </a:r>
                      <a:r>
                        <a:rPr lang="en-US" sz="1800" spc="-5" dirty="0" smtClean="0">
                          <a:latin typeface="Calibri" pitchFamily="34" charset="0"/>
                          <a:cs typeface="Calibri"/>
                        </a:rPr>
                        <a:t>t</a:t>
                      </a:r>
                      <a:r>
                        <a:rPr lang="en-US" sz="1800" dirty="0" smtClean="0">
                          <a:latin typeface="Calibri" pitchFamily="34" charset="0"/>
                          <a:cs typeface="Calibri"/>
                        </a:rPr>
                        <a:t>-</a:t>
                      </a:r>
                      <a:r>
                        <a:rPr lang="en-US" sz="1800" spc="-10" dirty="0" smtClean="0">
                          <a:latin typeface="Calibri" pitchFamily="34" charset="0"/>
                          <a:cs typeface="Calibri"/>
                        </a:rPr>
                        <a:t>b</a:t>
                      </a:r>
                      <a:r>
                        <a:rPr lang="en-US" sz="1800" spc="-5" dirty="0" smtClean="0">
                          <a:latin typeface="Calibri" pitchFamily="34" charset="0"/>
                          <a:cs typeface="Calibri"/>
                        </a:rPr>
                        <a:t>a</a:t>
                      </a:r>
                      <a:r>
                        <a:rPr lang="en-US" sz="1800" dirty="0" smtClean="0">
                          <a:latin typeface="Calibri" pitchFamily="34" charset="0"/>
                          <a:cs typeface="Calibri"/>
                        </a:rPr>
                        <a:t>s</a:t>
                      </a:r>
                      <a:r>
                        <a:rPr lang="en-US" sz="1800" spc="-5" dirty="0" smtClean="0">
                          <a:latin typeface="Calibri" pitchFamily="34" charset="0"/>
                          <a:cs typeface="Calibri"/>
                        </a:rPr>
                        <a:t>e</a:t>
                      </a:r>
                      <a:r>
                        <a:rPr lang="en-US" sz="1800" dirty="0" smtClean="0">
                          <a:latin typeface="Calibri" pitchFamily="34" charset="0"/>
                          <a:cs typeface="Calibri"/>
                        </a:rPr>
                        <a:t>d</a:t>
                      </a:r>
                      <a:r>
                        <a:rPr lang="en-US" sz="1800" spc="25" dirty="0" smtClean="0">
                          <a:latin typeface="Calibri" pitchFamily="34" charset="0"/>
                          <a:cs typeface="Calibri"/>
                        </a:rPr>
                        <a:t> </a:t>
                      </a:r>
                      <a:r>
                        <a:rPr lang="en-US" sz="1800" spc="-20" dirty="0" smtClean="0">
                          <a:latin typeface="Calibri" pitchFamily="34" charset="0"/>
                          <a:cs typeface="Calibri"/>
                        </a:rPr>
                        <a:t>c</a:t>
                      </a:r>
                      <a:r>
                        <a:rPr lang="en-US" sz="1800" dirty="0" smtClean="0">
                          <a:latin typeface="Calibri" pitchFamily="34" charset="0"/>
                          <a:cs typeface="Calibri"/>
                        </a:rPr>
                        <a:t>o</a:t>
                      </a:r>
                      <a:r>
                        <a:rPr lang="en-US" sz="1800" spc="-20" dirty="0" smtClean="0">
                          <a:latin typeface="Calibri" pitchFamily="34" charset="0"/>
                          <a:cs typeface="Calibri"/>
                        </a:rPr>
                        <a:t>n</a:t>
                      </a:r>
                      <a:r>
                        <a:rPr lang="en-US" sz="1800" spc="-15" dirty="0" smtClean="0">
                          <a:latin typeface="Calibri" pitchFamily="34" charset="0"/>
                          <a:cs typeface="Calibri"/>
                        </a:rPr>
                        <a:t>t</a:t>
                      </a:r>
                      <a:r>
                        <a:rPr lang="en-US" sz="1800" spc="-5" dirty="0" smtClean="0">
                          <a:latin typeface="Calibri" pitchFamily="34" charset="0"/>
                          <a:cs typeface="Calibri"/>
                        </a:rPr>
                        <a:t>e</a:t>
                      </a:r>
                      <a:r>
                        <a:rPr lang="en-US" sz="1800" spc="-20" dirty="0" smtClean="0">
                          <a:latin typeface="Calibri" pitchFamily="34" charset="0"/>
                          <a:cs typeface="Calibri"/>
                        </a:rPr>
                        <a:t>n</a:t>
                      </a:r>
                      <a:r>
                        <a:rPr lang="en-US" sz="1800" dirty="0" smtClean="0">
                          <a:latin typeface="Calibri" pitchFamily="34" charset="0"/>
                          <a:cs typeface="Calibri"/>
                        </a:rPr>
                        <a:t>t</a:t>
                      </a:r>
                      <a:r>
                        <a:rPr lang="en-US" sz="1800" spc="5" dirty="0" smtClean="0">
                          <a:latin typeface="Calibri" pitchFamily="34" charset="0"/>
                          <a:cs typeface="Calibri"/>
                        </a:rPr>
                        <a:t> </a:t>
                      </a:r>
                      <a:r>
                        <a:rPr lang="en-US" sz="1800" spc="-15" dirty="0" smtClean="0">
                          <a:latin typeface="Calibri" pitchFamily="34" charset="0"/>
                          <a:cs typeface="Calibri"/>
                        </a:rPr>
                        <a:t>t</a:t>
                      </a:r>
                      <a:r>
                        <a:rPr lang="en-US" sz="1800" dirty="0" smtClean="0">
                          <a:latin typeface="Calibri" pitchFamily="34" charset="0"/>
                          <a:cs typeface="Calibri"/>
                        </a:rPr>
                        <a:t>o</a:t>
                      </a:r>
                      <a:r>
                        <a:rPr lang="en-US" sz="1800" spc="-5" dirty="0" smtClean="0">
                          <a:latin typeface="Calibri" pitchFamily="34" charset="0"/>
                          <a:cs typeface="Calibri"/>
                        </a:rPr>
                        <a:t> </a:t>
                      </a:r>
                      <a:r>
                        <a:rPr lang="en-US" sz="1800" spc="-10" dirty="0" smtClean="0">
                          <a:latin typeface="Calibri" pitchFamily="34" charset="0"/>
                          <a:cs typeface="Calibri"/>
                        </a:rPr>
                        <a:t>b</a:t>
                      </a:r>
                      <a:r>
                        <a:rPr lang="en-US" sz="1800" dirty="0" smtClean="0">
                          <a:latin typeface="Calibri" pitchFamily="34" charset="0"/>
                          <a:cs typeface="Calibri"/>
                        </a:rPr>
                        <a:t>e</a:t>
                      </a:r>
                      <a:r>
                        <a:rPr lang="en-US" sz="1800" spc="5" dirty="0" smtClean="0">
                          <a:latin typeface="Calibri" pitchFamily="34" charset="0"/>
                          <a:cs typeface="Calibri"/>
                        </a:rPr>
                        <a:t> </a:t>
                      </a:r>
                      <a:r>
                        <a:rPr lang="en-US" sz="1800" spc="-10" dirty="0" smtClean="0">
                          <a:latin typeface="Calibri" pitchFamily="34" charset="0"/>
                          <a:cs typeface="Calibri"/>
                        </a:rPr>
                        <a:t>p</a:t>
                      </a:r>
                      <a:r>
                        <a:rPr lang="en-US" sz="1800" spc="-25" dirty="0" smtClean="0">
                          <a:latin typeface="Calibri" pitchFamily="34" charset="0"/>
                          <a:cs typeface="Calibri"/>
                        </a:rPr>
                        <a:t>r</a:t>
                      </a:r>
                      <a:r>
                        <a:rPr lang="en-US" sz="1800" spc="-5" dirty="0" smtClean="0">
                          <a:latin typeface="Calibri" pitchFamily="34" charset="0"/>
                          <a:cs typeface="Calibri"/>
                        </a:rPr>
                        <a:t>e</a:t>
                      </a:r>
                      <a:r>
                        <a:rPr lang="en-US" sz="1800" dirty="0" smtClean="0">
                          <a:latin typeface="Calibri" pitchFamily="34" charset="0"/>
                          <a:cs typeface="Calibri"/>
                        </a:rPr>
                        <a:t>s</a:t>
                      </a:r>
                      <a:r>
                        <a:rPr lang="en-US" sz="1800" spc="-5" dirty="0" smtClean="0">
                          <a:latin typeface="Calibri" pitchFamily="34" charset="0"/>
                          <a:cs typeface="Calibri"/>
                        </a:rPr>
                        <a:t>e</a:t>
                      </a:r>
                      <a:r>
                        <a:rPr lang="en-US" sz="1800" spc="-20" dirty="0" smtClean="0">
                          <a:latin typeface="Calibri" pitchFamily="34" charset="0"/>
                          <a:cs typeface="Calibri"/>
                        </a:rPr>
                        <a:t>n</a:t>
                      </a:r>
                      <a:r>
                        <a:rPr lang="en-US" sz="1800" spc="-15" dirty="0" smtClean="0">
                          <a:latin typeface="Calibri" pitchFamily="34" charset="0"/>
                          <a:cs typeface="Calibri"/>
                        </a:rPr>
                        <a:t>t</a:t>
                      </a:r>
                      <a:r>
                        <a:rPr lang="en-US" sz="1800" spc="-5" dirty="0" smtClean="0">
                          <a:latin typeface="Calibri" pitchFamily="34" charset="0"/>
                          <a:cs typeface="Calibri"/>
                        </a:rPr>
                        <a:t>e</a:t>
                      </a:r>
                      <a:r>
                        <a:rPr lang="en-US" sz="1800" dirty="0" smtClean="0">
                          <a:latin typeface="Calibri" pitchFamily="34" charset="0"/>
                          <a:cs typeface="Calibri"/>
                        </a:rPr>
                        <a:t>d</a:t>
                      </a:r>
                      <a:r>
                        <a:rPr lang="en-US" sz="1800" spc="20" dirty="0" smtClean="0">
                          <a:latin typeface="Calibri" pitchFamily="34" charset="0"/>
                          <a:cs typeface="Calibri"/>
                        </a:rPr>
                        <a:t> </a:t>
                      </a:r>
                      <a:r>
                        <a:rPr lang="en-US" sz="1800" dirty="0" smtClean="0">
                          <a:latin typeface="Calibri" pitchFamily="34" charset="0"/>
                          <a:cs typeface="Calibri"/>
                        </a:rPr>
                        <a:t>in</a:t>
                      </a:r>
                      <a:r>
                        <a:rPr lang="en-US" sz="1800" spc="-15" dirty="0" smtClean="0">
                          <a:latin typeface="Calibri" pitchFamily="34" charset="0"/>
                          <a:cs typeface="Calibri"/>
                        </a:rPr>
                        <a:t> </a:t>
                      </a:r>
                      <a:r>
                        <a:rPr lang="en-US" sz="1800" dirty="0" smtClean="0">
                          <a:latin typeface="Calibri" pitchFamily="34" charset="0"/>
                          <a:cs typeface="Calibri"/>
                        </a:rPr>
                        <a:t>s</a:t>
                      </a:r>
                      <a:r>
                        <a:rPr lang="en-US" sz="1800" spc="-10" dirty="0" smtClean="0">
                          <a:latin typeface="Calibri" pitchFamily="34" charset="0"/>
                          <a:cs typeface="Calibri"/>
                        </a:rPr>
                        <a:t>p</a:t>
                      </a:r>
                      <a:r>
                        <a:rPr lang="en-US" sz="1800" dirty="0" smtClean="0">
                          <a:latin typeface="Calibri" pitchFamily="34" charset="0"/>
                          <a:cs typeface="Calibri"/>
                        </a:rPr>
                        <a:t>o</a:t>
                      </a:r>
                      <a:r>
                        <a:rPr lang="en-US" sz="1800" spc="-55" dirty="0" smtClean="0">
                          <a:latin typeface="Calibri" pitchFamily="34" charset="0"/>
                          <a:cs typeface="Calibri"/>
                        </a:rPr>
                        <a:t>k</a:t>
                      </a:r>
                      <a:r>
                        <a:rPr lang="en-US" sz="1800" spc="-5" dirty="0" smtClean="0">
                          <a:latin typeface="Calibri" pitchFamily="34" charset="0"/>
                          <a:cs typeface="Calibri"/>
                        </a:rPr>
                        <a:t>e</a:t>
                      </a:r>
                      <a:r>
                        <a:rPr lang="en-US" sz="1800" dirty="0" smtClean="0">
                          <a:latin typeface="Calibri" pitchFamily="34" charset="0"/>
                          <a:cs typeface="Calibri"/>
                        </a:rPr>
                        <a:t>n </a:t>
                      </a:r>
                      <a:r>
                        <a:rPr lang="en-US" sz="1800" spc="-25" dirty="0" smtClean="0">
                          <a:latin typeface="Calibri" pitchFamily="34" charset="0"/>
                          <a:cs typeface="Calibri"/>
                        </a:rPr>
                        <a:t>f</a:t>
                      </a:r>
                      <a:r>
                        <a:rPr lang="en-US" sz="1800" dirty="0" smtClean="0">
                          <a:latin typeface="Calibri" pitchFamily="34" charset="0"/>
                          <a:cs typeface="Calibri"/>
                        </a:rPr>
                        <a:t>orm</a:t>
                      </a:r>
                    </a:p>
                  </a:txBody>
                  <a:tcPr/>
                </a:tc>
                <a:tc>
                  <a:txBody>
                    <a:bodyPr/>
                    <a:lstStyle/>
                    <a:p>
                      <a:r>
                        <a:rPr lang="en-US" sz="1800" dirty="0" smtClean="0">
                          <a:latin typeface="Calibri" pitchFamily="34" charset="0"/>
                        </a:rPr>
                        <a:t>Embedded</a:t>
                      </a:r>
                      <a:endParaRPr lang="en-US" sz="1800" dirty="0">
                        <a:latin typeface="Calibri" pitchFamily="34" charset="0"/>
                      </a:endParaRPr>
                    </a:p>
                  </a:txBody>
                  <a:tcPr/>
                </a:tc>
              </a:tr>
            </a:tbl>
          </a:graphicData>
        </a:graphic>
      </p:graphicFrame>
    </p:spTree>
    <p:extLst>
      <p:ext uri="{BB962C8B-B14F-4D97-AF65-F5344CB8AC3E}">
        <p14:creationId xmlns:p14="http://schemas.microsoft.com/office/powerpoint/2010/main" val="33490680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52867"/>
            <a:ext cx="6324600" cy="1645920"/>
          </a:xfrm>
        </p:spPr>
        <p:txBody>
          <a:bodyPr/>
          <a:lstStyle/>
          <a:p>
            <a:r>
              <a:rPr lang="en-US" sz="4800" dirty="0" smtClean="0">
                <a:effectLst>
                  <a:outerShdw blurRad="50800" dist="38100" dir="2700000" algn="tl" rotWithShape="0">
                    <a:srgbClr val="000000">
                      <a:alpha val="43000"/>
                    </a:srgbClr>
                  </a:outerShdw>
                </a:effectLst>
              </a:rPr>
              <a:t>Entering</a:t>
            </a:r>
            <a:br>
              <a:rPr lang="en-US" sz="4800" dirty="0" smtClean="0">
                <a:effectLst>
                  <a:outerShdw blurRad="50800" dist="38100" dir="2700000" algn="tl" rotWithShape="0">
                    <a:srgbClr val="000000">
                      <a:alpha val="43000"/>
                    </a:srgbClr>
                  </a:outerShdw>
                </a:effectLst>
              </a:rPr>
            </a:br>
            <a:r>
              <a:rPr lang="en-US" sz="4800" dirty="0" smtClean="0">
                <a:effectLst>
                  <a:outerShdw blurRad="50800" dist="38100" dir="2700000" algn="tl" rotWithShape="0">
                    <a:srgbClr val="000000">
                      <a:alpha val="43000"/>
                    </a:srgbClr>
                  </a:outerShdw>
                </a:effectLst>
              </a:rPr>
              <a:t>Accommodations</a:t>
            </a:r>
            <a:endParaRPr lang="en-US" sz="4800" dirty="0">
              <a:effectLst>
                <a:outerShdw blurRad="50800" dist="38100" dir="2700000" algn="tl" rotWithShape="0">
                  <a:srgbClr val="000000">
                    <a:alpha val="43000"/>
                  </a:srgbClr>
                </a:outerShdw>
              </a:effectLst>
            </a:endParaRPr>
          </a:p>
        </p:txBody>
      </p:sp>
      <p:sp>
        <p:nvSpPr>
          <p:cNvPr id="3" name="Subtitle 2"/>
          <p:cNvSpPr txBox="1">
            <a:spLocks/>
          </p:cNvSpPr>
          <p:nvPr/>
        </p:nvSpPr>
        <p:spPr>
          <a:xfrm>
            <a:off x="2389701" y="5847809"/>
            <a:ext cx="4223039" cy="722897"/>
          </a:xfrm>
          <a:prstGeom prst="rect">
            <a:avLst/>
          </a:prstGeom>
        </p:spPr>
        <p:txBody>
          <a:bodyPr vert="horz" lIns="91440" tIns="45720" rIns="91440" bIns="45720" rtlCol="0" anchor="ctr">
            <a:normAutofit lnSpcReduction="10000"/>
          </a:bodyPr>
          <a:lstStyle>
            <a:lvl1pPr marL="0" indent="0" algn="l" rtl="0" eaLnBrk="1" fontAlgn="base" hangingPunct="1">
              <a:spcBef>
                <a:spcPct val="20000"/>
              </a:spcBef>
              <a:spcAft>
                <a:spcPct val="0"/>
              </a:spcAft>
              <a:buClr>
                <a:schemeClr val="accent1"/>
              </a:buClr>
              <a:buFont typeface="Wingdings 2" charset="0"/>
              <a:buNone/>
              <a:defRPr sz="1900" kern="1200" spc="150">
                <a:solidFill>
                  <a:srgbClr val="FFFFFF"/>
                </a:solidFill>
                <a:latin typeface="+mn-lt"/>
                <a:ea typeface="ＭＳ Ｐゴシック" charset="0"/>
                <a:cs typeface="ＭＳ Ｐゴシック" charset="0"/>
              </a:defRPr>
            </a:lvl1pPr>
            <a:lvl2pPr marL="457200" indent="0" algn="ctr" rtl="0" eaLnBrk="1" fontAlgn="base" hangingPunct="1">
              <a:spcBef>
                <a:spcPct val="20000"/>
              </a:spcBef>
              <a:spcAft>
                <a:spcPct val="0"/>
              </a:spcAft>
              <a:buClr>
                <a:schemeClr val="accent2"/>
              </a:buClr>
              <a:buFont typeface="Wingdings" charset="0"/>
              <a:buNone/>
              <a:defRPr kern="1200" spc="100">
                <a:solidFill>
                  <a:schemeClr val="tx1">
                    <a:tint val="75000"/>
                  </a:schemeClr>
                </a:solidFill>
                <a:latin typeface="+mn-lt"/>
                <a:ea typeface="ＭＳ Ｐゴシック" charset="0"/>
                <a:cs typeface="+mn-cs"/>
              </a:defRPr>
            </a:lvl2pPr>
            <a:lvl3pPr marL="914400" indent="0" algn="ctr" rtl="0" eaLnBrk="1" fontAlgn="base" hangingPunct="1">
              <a:spcBef>
                <a:spcPct val="20000"/>
              </a:spcBef>
              <a:spcAft>
                <a:spcPct val="0"/>
              </a:spcAft>
              <a:buClr>
                <a:srgbClr val="FA8716"/>
              </a:buClr>
              <a:buFont typeface="Wingdings" charset="0"/>
              <a:buNone/>
              <a:defRPr sz="1600" kern="1200" spc="100">
                <a:solidFill>
                  <a:schemeClr val="tx1">
                    <a:tint val="75000"/>
                  </a:schemeClr>
                </a:solidFill>
                <a:latin typeface="+mn-lt"/>
                <a:ea typeface="ＭＳ Ｐゴシック" charset="0"/>
                <a:cs typeface="+mn-cs"/>
              </a:defRPr>
            </a:lvl3pPr>
            <a:lvl4pPr marL="1371600" indent="0" algn="ctr" rtl="0" eaLnBrk="1" fontAlgn="base" hangingPunct="1">
              <a:spcBef>
                <a:spcPct val="20000"/>
              </a:spcBef>
              <a:spcAft>
                <a:spcPct val="0"/>
              </a:spcAft>
              <a:buClr>
                <a:srgbClr val="BE0204"/>
              </a:buClr>
              <a:buFont typeface="Wingdings" charset="0"/>
              <a:buNone/>
              <a:defRPr sz="1400" kern="1200">
                <a:solidFill>
                  <a:schemeClr val="tx1">
                    <a:tint val="75000"/>
                  </a:schemeClr>
                </a:solidFill>
                <a:latin typeface="+mn-lt"/>
                <a:ea typeface="ＭＳ Ｐゴシック" charset="0"/>
                <a:cs typeface="+mn-cs"/>
              </a:defRPr>
            </a:lvl4pPr>
            <a:lvl5pPr marL="1828800" indent="0" algn="ctr" rtl="0" eaLnBrk="1" fontAlgn="base" hangingPunct="1">
              <a:spcBef>
                <a:spcPct val="20000"/>
              </a:spcBef>
              <a:spcAft>
                <a:spcPct val="0"/>
              </a:spcAft>
              <a:buClr>
                <a:srgbClr val="7E13E3"/>
              </a:buClr>
              <a:buFont typeface="Wingdings" charset="0"/>
              <a:buNone/>
              <a:defRPr sz="1300" kern="1200" spc="1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dirty="0" smtClean="0">
                <a:solidFill>
                  <a:schemeClr val="accent4">
                    <a:lumMod val="40000"/>
                    <a:lumOff val="60000"/>
                  </a:schemeClr>
                </a:solidFill>
              </a:rPr>
              <a:t>Research &amp; Assessment</a:t>
            </a:r>
          </a:p>
          <a:p>
            <a:pPr algn="r"/>
            <a:r>
              <a:rPr lang="en-US" dirty="0" smtClean="0">
                <a:solidFill>
                  <a:schemeClr val="accent4">
                    <a:lumMod val="40000"/>
                    <a:lumOff val="60000"/>
                  </a:schemeClr>
                </a:solidFill>
              </a:rPr>
              <a:t>Canyons School District</a:t>
            </a:r>
          </a:p>
        </p:txBody>
      </p:sp>
    </p:spTree>
    <p:extLst>
      <p:ext uri="{BB962C8B-B14F-4D97-AF65-F5344CB8AC3E}">
        <p14:creationId xmlns:p14="http://schemas.microsoft.com/office/powerpoint/2010/main" val="638930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TWO WAYS to View Student Info</a:t>
            </a:r>
            <a:endParaRPr lang="en-US" sz="3600" dirty="0"/>
          </a:p>
        </p:txBody>
      </p:sp>
      <p:sp>
        <p:nvSpPr>
          <p:cNvPr id="5" name="Content Placeholder 4"/>
          <p:cNvSpPr>
            <a:spLocks noGrp="1"/>
          </p:cNvSpPr>
          <p:nvPr>
            <p:ph idx="1"/>
          </p:nvPr>
        </p:nvSpPr>
        <p:spPr>
          <a:xfrm>
            <a:off x="381000" y="1719262"/>
            <a:ext cx="8407400" cy="4872037"/>
          </a:xfrm>
        </p:spPr>
        <p:txBody>
          <a:bodyPr/>
          <a:lstStyle/>
          <a:p>
            <a:r>
              <a:rPr lang="en-US" dirty="0" smtClean="0"/>
              <a:t>1) In </a:t>
            </a:r>
            <a:r>
              <a:rPr lang="en-US" b="1" dirty="0" smtClean="0"/>
              <a:t>TIDE – Test Information Distribution Engine</a:t>
            </a:r>
          </a:p>
          <a:p>
            <a:endParaRPr lang="en-US" dirty="0"/>
          </a:p>
          <a:p>
            <a:endParaRPr lang="en-US" dirty="0" smtClean="0"/>
          </a:p>
          <a:p>
            <a:r>
              <a:rPr lang="en-US" dirty="0"/>
              <a:t>The TIDE interface uses tabs as the principal means of navigating between tasks. Some tasks in the TIDE interface contain multiple sub-tasks. </a:t>
            </a:r>
          </a:p>
          <a:p>
            <a:endParaRPr lang="en-US" dirty="0" smtClean="0"/>
          </a:p>
          <a:p>
            <a:r>
              <a:rPr lang="en-US" dirty="0" smtClean="0"/>
              <a:t>2) In </a:t>
            </a:r>
            <a:r>
              <a:rPr lang="en-US" b="1" dirty="0" smtClean="0"/>
              <a:t>Test Administration (Next Slides)</a:t>
            </a:r>
          </a:p>
          <a:p>
            <a:endParaRPr lang="en-US" dirty="0"/>
          </a:p>
          <a:p>
            <a:pPr marL="44450" indent="0">
              <a:buNone/>
            </a:pPr>
            <a:endParaRPr lang="en-US"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4960" y="2184400"/>
            <a:ext cx="597408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9433" y="4707756"/>
            <a:ext cx="7619820" cy="1948378"/>
          </a:xfrm>
          <a:prstGeom prst="rect">
            <a:avLst/>
          </a:prstGeom>
        </p:spPr>
      </p:pic>
      <p:sp>
        <p:nvSpPr>
          <p:cNvPr id="8" name="TextBox 7"/>
          <p:cNvSpPr txBox="1"/>
          <p:nvPr/>
        </p:nvSpPr>
        <p:spPr>
          <a:xfrm rot="20939150">
            <a:off x="438264" y="4869075"/>
            <a:ext cx="1762931" cy="769441"/>
          </a:xfrm>
          <a:prstGeom prst="rect">
            <a:avLst/>
          </a:prstGeom>
          <a:noFill/>
        </p:spPr>
        <p:txBody>
          <a:bodyPr wrap="square" rtlCol="0">
            <a:spAutoFit/>
          </a:bodyPr>
          <a:lstStyle/>
          <a:p>
            <a:r>
              <a:rPr lang="en-US" sz="2200" dirty="0" smtClean="0"/>
              <a:t>Both can be accessed by </a:t>
            </a:r>
            <a:endParaRPr lang="en-US" sz="2200" dirty="0"/>
          </a:p>
        </p:txBody>
      </p:sp>
      <p:sp>
        <p:nvSpPr>
          <p:cNvPr id="9" name="Striped Right Arrow 8"/>
          <p:cNvSpPr/>
          <p:nvPr/>
        </p:nvSpPr>
        <p:spPr>
          <a:xfrm rot="20906155">
            <a:off x="394347" y="5401585"/>
            <a:ext cx="3104872" cy="44754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742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997"/>
            <a:ext cx="9144000" cy="838200"/>
          </a:xfrm>
        </p:spPr>
        <p:txBody>
          <a:bodyPr>
            <a:normAutofit fontScale="90000"/>
          </a:bodyPr>
          <a:lstStyle/>
          <a:p>
            <a:r>
              <a:rPr lang="en-US" sz="4400" dirty="0" smtClean="0">
                <a:solidFill>
                  <a:srgbClr val="F88600"/>
                </a:solidFill>
              </a:rPr>
              <a:t>In Test Administration: </a:t>
            </a:r>
            <a:br>
              <a:rPr lang="en-US" sz="4400" dirty="0" smtClean="0">
                <a:solidFill>
                  <a:srgbClr val="F88600"/>
                </a:solidFill>
              </a:rPr>
            </a:br>
            <a:r>
              <a:rPr lang="en-US" sz="4400" dirty="0" smtClean="0">
                <a:ln>
                  <a:noFill/>
                </a:ln>
                <a:effectLst>
                  <a:outerShdw blurRad="50800" dist="38100" dir="2700000" algn="tl" rotWithShape="0">
                    <a:srgbClr val="000000">
                      <a:alpha val="43000"/>
                    </a:srgbClr>
                  </a:outerShdw>
                </a:effectLst>
              </a:rPr>
              <a:t>Student Lookup &amp; Resources</a:t>
            </a:r>
            <a:endParaRPr lang="en-US" sz="4400" dirty="0">
              <a:ln>
                <a:noFill/>
              </a:ln>
              <a:effectLst>
                <a:outerShdw blurRad="50800" dist="38100" dir="2700000" algn="tl" rotWithShape="0">
                  <a:srgbClr val="000000">
                    <a:alpha val="43000"/>
                  </a:srgbClr>
                </a:outerShdw>
              </a:effectLst>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1748789"/>
            <a:ext cx="4619625" cy="3143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a:extLst>
              <a:ext uri="{28A0092B-C50C-407E-A947-70E740481C1C}">
                <a14:useLocalDpi xmlns:a14="http://schemas.microsoft.com/office/drawing/2010/main"/>
              </a:ext>
            </a:extLst>
          </a:blip>
          <a:stretch>
            <a:fillRect/>
          </a:stretch>
        </p:blipFill>
        <p:spPr bwMode="auto">
          <a:xfrm>
            <a:off x="1557068" y="2063114"/>
            <a:ext cx="5681932" cy="2470938"/>
          </a:xfrm>
          <a:prstGeom prst="rect">
            <a:avLst/>
          </a:prstGeom>
          <a:noFill/>
          <a:ln w="9525">
            <a:noFill/>
            <a:miter lim="800000"/>
            <a:headEnd/>
            <a:tailEnd/>
          </a:ln>
        </p:spPr>
      </p:pic>
      <p:pic>
        <p:nvPicPr>
          <p:cNvPr id="9" name="Picture 8"/>
          <p:cNvPicPr/>
          <p:nvPr/>
        </p:nvPicPr>
        <p:blipFill>
          <a:blip r:embed="rId5">
            <a:extLst>
              <a:ext uri="{28A0092B-C50C-407E-A947-70E740481C1C}">
                <a14:useLocalDpi xmlns:a14="http://schemas.microsoft.com/office/drawing/2010/main"/>
              </a:ext>
            </a:extLst>
          </a:blip>
          <a:stretch>
            <a:fillRect/>
          </a:stretch>
        </p:blipFill>
        <p:spPr bwMode="auto">
          <a:xfrm>
            <a:off x="1557068" y="4535502"/>
            <a:ext cx="5681932" cy="2093898"/>
          </a:xfrm>
          <a:prstGeom prst="rect">
            <a:avLst/>
          </a:prstGeom>
          <a:noFill/>
          <a:ln w="9525">
            <a:noFill/>
            <a:miter lim="800000"/>
            <a:headEnd/>
            <a:tailEnd/>
          </a:ln>
        </p:spPr>
      </p:pic>
      <p:sp>
        <p:nvSpPr>
          <p:cNvPr id="3" name="Rounded Rectangle 2"/>
          <p:cNvSpPr/>
          <p:nvPr/>
        </p:nvSpPr>
        <p:spPr>
          <a:xfrm>
            <a:off x="3505200" y="1773936"/>
            <a:ext cx="1295400" cy="2651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triped Right Arrow 9"/>
          <p:cNvSpPr/>
          <p:nvPr/>
        </p:nvSpPr>
        <p:spPr>
          <a:xfrm rot="20925594">
            <a:off x="338298" y="2314463"/>
            <a:ext cx="3838309" cy="44754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rot="1257850">
            <a:off x="338297" y="4727464"/>
            <a:ext cx="3838309" cy="44754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8696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990600"/>
          </a:xfrm>
        </p:spPr>
        <p:txBody>
          <a:bodyPr>
            <a:noAutofit/>
          </a:bodyPr>
          <a:lstStyle/>
          <a:p>
            <a:r>
              <a:rPr lang="en-US" sz="3500" dirty="0" smtClean="0">
                <a:solidFill>
                  <a:srgbClr val="F88600"/>
                </a:solidFill>
              </a:rPr>
              <a:t>Test Administration: </a:t>
            </a:r>
            <a:r>
              <a:rPr lang="en-US" sz="3500" dirty="0" smtClean="0">
                <a:ln>
                  <a:noFill/>
                </a:ln>
                <a:effectLst>
                  <a:outerShdw blurRad="50800" dist="38100" dir="2700000" algn="tl" rotWithShape="0">
                    <a:srgbClr val="000000">
                      <a:alpha val="43000"/>
                    </a:srgbClr>
                  </a:outerShdw>
                </a:effectLst>
              </a:rPr>
              <a:t>Test Settings </a:t>
            </a:r>
            <a:br>
              <a:rPr lang="en-US" sz="3500" dirty="0" smtClean="0">
                <a:ln>
                  <a:noFill/>
                </a:ln>
                <a:effectLst>
                  <a:outerShdw blurRad="50800" dist="38100" dir="2700000" algn="tl" rotWithShape="0">
                    <a:srgbClr val="000000">
                      <a:alpha val="43000"/>
                    </a:srgbClr>
                  </a:outerShdw>
                </a:effectLst>
              </a:rPr>
            </a:br>
            <a:r>
              <a:rPr lang="en-US" sz="3500" dirty="0" smtClean="0">
                <a:effectLst>
                  <a:outerShdw blurRad="50800" dist="38100" dir="2700000" algn="tl" rotWithShape="0">
                    <a:srgbClr val="000000">
                      <a:alpha val="43000"/>
                    </a:srgbClr>
                  </a:outerShdw>
                </a:effectLst>
              </a:rPr>
              <a:t>&amp; </a:t>
            </a:r>
            <a:r>
              <a:rPr lang="en-US" sz="3500" dirty="0" smtClean="0">
                <a:ln>
                  <a:noFill/>
                </a:ln>
                <a:effectLst>
                  <a:outerShdw blurRad="50800" dist="38100" dir="2700000" algn="tl" rotWithShape="0">
                    <a:srgbClr val="000000">
                      <a:alpha val="43000"/>
                    </a:srgbClr>
                  </a:outerShdw>
                </a:effectLst>
              </a:rPr>
              <a:t>Accommodations</a:t>
            </a:r>
            <a:endParaRPr lang="en-US" sz="3500" dirty="0">
              <a:ln>
                <a:noFill/>
              </a:ln>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a:xfrm>
            <a:off x="206162" y="1685304"/>
            <a:ext cx="4849007" cy="4572000"/>
          </a:xfrm>
          <a:ln>
            <a:noFill/>
          </a:ln>
        </p:spPr>
        <p:txBody>
          <a:bodyPr>
            <a:noAutofit/>
          </a:bodyPr>
          <a:lstStyle/>
          <a:p>
            <a:pPr lvl="0">
              <a:spcBef>
                <a:spcPts val="0"/>
              </a:spcBef>
              <a:spcAft>
                <a:spcPts val="600"/>
              </a:spcAft>
            </a:pPr>
            <a:r>
              <a:rPr lang="en-US" sz="2000" dirty="0" smtClean="0"/>
              <a:t>Select the appropriate option for each test setting, if needed. </a:t>
            </a:r>
          </a:p>
          <a:p>
            <a:pPr lvl="0">
              <a:spcBef>
                <a:spcPts val="0"/>
              </a:spcBef>
              <a:spcAft>
                <a:spcPts val="600"/>
              </a:spcAft>
            </a:pPr>
            <a:r>
              <a:rPr lang="en-US" sz="2000" dirty="0" smtClean="0"/>
              <a:t>Confirm the settings.</a:t>
            </a:r>
          </a:p>
          <a:p>
            <a:pPr lvl="0">
              <a:spcBef>
                <a:spcPts val="0"/>
              </a:spcBef>
              <a:spcAft>
                <a:spcPts val="600"/>
              </a:spcAft>
            </a:pPr>
            <a:r>
              <a:rPr lang="en-US" sz="2000" dirty="0" smtClean="0"/>
              <a:t>Click [</a:t>
            </a:r>
            <a:r>
              <a:rPr lang="en-US" sz="2000" b="1" dirty="0" smtClean="0"/>
              <a:t>Set</a:t>
            </a:r>
            <a:r>
              <a:rPr lang="en-US" sz="2000" dirty="0" smtClean="0"/>
              <a:t>] to confirm the selected test settings and return to the list of students awaiting approval.</a:t>
            </a:r>
          </a:p>
          <a:p>
            <a:pPr lvl="0">
              <a:spcBef>
                <a:spcPts val="0"/>
              </a:spcBef>
              <a:spcAft>
                <a:spcPts val="600"/>
              </a:spcAft>
            </a:pPr>
            <a:r>
              <a:rPr lang="en-US" sz="2000" dirty="0" smtClean="0"/>
              <a:t>Click [</a:t>
            </a:r>
            <a:r>
              <a:rPr lang="en-US" sz="2000" b="1" dirty="0" smtClean="0"/>
              <a:t>Set &amp; Approve</a:t>
            </a:r>
            <a:r>
              <a:rPr lang="en-US" sz="2000" dirty="0" smtClean="0"/>
              <a:t>] to establish the updated settings and approve the student for testing.</a:t>
            </a:r>
          </a:p>
          <a:p>
            <a:r>
              <a:rPr lang="en-US" sz="2000" dirty="0" smtClean="0"/>
              <a:t>Click [</a:t>
            </a:r>
            <a:r>
              <a:rPr lang="en-US" sz="2000" b="1" dirty="0" smtClean="0"/>
              <a:t>Cancel</a:t>
            </a:r>
            <a:r>
              <a:rPr lang="en-US" sz="2000" dirty="0" smtClean="0"/>
              <a:t>] if you want to return to the Approvals and Student Test Settings screen.</a:t>
            </a: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2169" y="1879600"/>
            <a:ext cx="385239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rot="619555">
            <a:off x="4858971" y="2926287"/>
            <a:ext cx="1618683" cy="338554"/>
          </a:xfrm>
          <a:prstGeom prst="rect">
            <a:avLst/>
          </a:prstGeom>
          <a:noFill/>
        </p:spPr>
        <p:txBody>
          <a:bodyPr wrap="square" rtlCol="0">
            <a:spAutoFit/>
          </a:bodyPr>
          <a:lstStyle/>
          <a:p>
            <a:r>
              <a:rPr lang="en-US" sz="1600" dirty="0" smtClean="0">
                <a:solidFill>
                  <a:schemeClr val="accent1"/>
                </a:solidFill>
              </a:rPr>
              <a:t>Special Codes</a:t>
            </a:r>
            <a:endParaRPr lang="en-US" sz="1600" dirty="0">
              <a:solidFill>
                <a:schemeClr val="accent1"/>
              </a:solidFill>
            </a:endParaRPr>
          </a:p>
        </p:txBody>
      </p:sp>
      <p:sp>
        <p:nvSpPr>
          <p:cNvPr id="7" name="Striped Right Arrow 6"/>
          <p:cNvSpPr/>
          <p:nvPr/>
        </p:nvSpPr>
        <p:spPr>
          <a:xfrm rot="591762">
            <a:off x="4705956" y="2540822"/>
            <a:ext cx="1290251" cy="44754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rot="591762">
            <a:off x="4675768" y="4371317"/>
            <a:ext cx="861533" cy="44754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5750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219200"/>
            <a:ext cx="8229600" cy="2057400"/>
          </a:xfrm>
          <a:prstGeom prst="rect">
            <a:avLst/>
          </a:prstGeom>
        </p:spPr>
        <p:txBody>
          <a:bodyPr vert="horz" lIns="91440" tIns="45720" rIns="91440" bIns="45720" rtlCol="0">
            <a:noAutofit/>
          </a:bodyPr>
          <a:lstStyle/>
          <a:p>
            <a:pPr marL="342900" indent="-342900" algn="ctr">
              <a:spcBef>
                <a:spcPct val="20000"/>
              </a:spcBef>
              <a:buFont typeface="Arial" pitchFamily="34" charset="0"/>
              <a:buNone/>
              <a:defRPr/>
            </a:pPr>
            <a:endParaRPr lang="en-US" sz="2800" dirty="0">
              <a:solidFill>
                <a:prstClr val="black"/>
              </a:solidFill>
            </a:endParaRPr>
          </a:p>
        </p:txBody>
      </p:sp>
      <p:sp>
        <p:nvSpPr>
          <p:cNvPr id="13" name="TextBox 12"/>
          <p:cNvSpPr txBox="1"/>
          <p:nvPr/>
        </p:nvSpPr>
        <p:spPr>
          <a:xfrm>
            <a:off x="152400" y="1600200"/>
            <a:ext cx="8991600" cy="1938992"/>
          </a:xfrm>
          <a:prstGeom prst="rect">
            <a:avLst/>
          </a:prstGeom>
          <a:noFill/>
        </p:spPr>
        <p:txBody>
          <a:bodyPr wrap="square" rtlCol="0">
            <a:spAutoFit/>
          </a:bodyPr>
          <a:lstStyle/>
          <a:p>
            <a:pPr marL="285750" indent="-285750">
              <a:spcAft>
                <a:spcPts val="800"/>
              </a:spcAft>
              <a:buFont typeface="Arial" pitchFamily="34" charset="0"/>
              <a:buChar char="•"/>
            </a:pPr>
            <a:r>
              <a:rPr lang="en-US" sz="2000" dirty="0" smtClean="0">
                <a:solidFill>
                  <a:prstClr val="black"/>
                </a:solidFill>
              </a:rPr>
              <a:t>To search for existing student records, select </a:t>
            </a:r>
            <a:r>
              <a:rPr lang="en-US" sz="2000" dirty="0">
                <a:solidFill>
                  <a:prstClr val="black"/>
                </a:solidFill>
              </a:rPr>
              <a:t>the sub-tab </a:t>
            </a:r>
            <a:r>
              <a:rPr lang="en-US" sz="2000" dirty="0" smtClean="0">
                <a:solidFill>
                  <a:prstClr val="black"/>
                </a:solidFill>
              </a:rPr>
              <a:t>[</a:t>
            </a:r>
            <a:r>
              <a:rPr lang="en-US" sz="2000" b="1" dirty="0" smtClean="0">
                <a:solidFill>
                  <a:prstClr val="black"/>
                </a:solidFill>
              </a:rPr>
              <a:t>View Students</a:t>
            </a:r>
            <a:r>
              <a:rPr lang="en-US" sz="2000" dirty="0" smtClean="0">
                <a:solidFill>
                  <a:prstClr val="black"/>
                </a:solidFill>
              </a:rPr>
              <a:t>].</a:t>
            </a:r>
          </a:p>
          <a:p>
            <a:pPr marL="285750" indent="-285750">
              <a:spcAft>
                <a:spcPts val="800"/>
              </a:spcAft>
              <a:buFont typeface="Arial" pitchFamily="34" charset="0"/>
              <a:buChar char="•"/>
            </a:pPr>
            <a:r>
              <a:rPr lang="en-US" sz="2000" dirty="0" smtClean="0">
                <a:solidFill>
                  <a:prstClr val="black"/>
                </a:solidFill>
              </a:rPr>
              <a:t>To help narrow results, search by first name, last name, and/or grade.</a:t>
            </a:r>
          </a:p>
          <a:p>
            <a:pPr marL="285750" indent="-285750">
              <a:spcAft>
                <a:spcPts val="800"/>
              </a:spcAft>
              <a:buFont typeface="Arial" pitchFamily="34" charset="0"/>
              <a:buChar char="•"/>
            </a:pPr>
            <a:r>
              <a:rPr lang="en-US" sz="2000" dirty="0" smtClean="0">
                <a:solidFill>
                  <a:prstClr val="black"/>
                </a:solidFill>
              </a:rPr>
              <a:t>You can click on </a:t>
            </a:r>
            <a:r>
              <a:rPr lang="en-US" sz="2000" i="1" dirty="0" smtClean="0">
                <a:solidFill>
                  <a:prstClr val="black"/>
                </a:solidFill>
              </a:rPr>
              <a:t>Add Additional Search Criteria</a:t>
            </a:r>
            <a:r>
              <a:rPr lang="en-US" sz="2000" dirty="0" smtClean="0">
                <a:solidFill>
                  <a:prstClr val="black"/>
                </a:solidFill>
              </a:rPr>
              <a:t> to search by birth date and/or non-grade-based test eligibility.</a:t>
            </a:r>
          </a:p>
          <a:p>
            <a:pPr marL="285750" indent="-285750">
              <a:spcAft>
                <a:spcPts val="800"/>
              </a:spcAft>
              <a:buFont typeface="Arial" pitchFamily="34" charset="0"/>
              <a:buChar char="•"/>
            </a:pPr>
            <a:r>
              <a:rPr lang="en-US" sz="2000" dirty="0" smtClean="0">
                <a:solidFill>
                  <a:prstClr val="black"/>
                </a:solidFill>
              </a:rPr>
              <a:t>Click the [</a:t>
            </a:r>
            <a:r>
              <a:rPr lang="en-US" sz="2000" b="1" dirty="0" smtClean="0">
                <a:solidFill>
                  <a:prstClr val="black"/>
                </a:solidFill>
              </a:rPr>
              <a:t>Search</a:t>
            </a:r>
            <a:r>
              <a:rPr lang="en-US" sz="2000" dirty="0" smtClean="0">
                <a:solidFill>
                  <a:prstClr val="black"/>
                </a:solidFill>
              </a:rPr>
              <a:t>] button after all search criteria has been selected/entered.</a:t>
            </a:r>
            <a:endParaRPr lang="en-US" sz="2000" dirty="0">
              <a:solidFill>
                <a:prstClr val="black"/>
              </a:solidFill>
            </a:endParaRPr>
          </a:p>
        </p:txBody>
      </p:sp>
      <p:sp>
        <p:nvSpPr>
          <p:cNvPr id="2" name="Title 1"/>
          <p:cNvSpPr>
            <a:spLocks noGrp="1"/>
          </p:cNvSpPr>
          <p:nvPr>
            <p:ph type="title"/>
          </p:nvPr>
        </p:nvSpPr>
        <p:spPr>
          <a:xfrm>
            <a:off x="0" y="540146"/>
            <a:ext cx="9144000" cy="664369"/>
          </a:xfrm>
        </p:spPr>
        <p:txBody>
          <a:bodyPr>
            <a:noAutofit/>
          </a:bodyPr>
          <a:lstStyle/>
          <a:p>
            <a:r>
              <a:rPr lang="en-US" sz="4000" dirty="0" smtClean="0">
                <a:ln>
                  <a:noFill/>
                </a:ln>
                <a:solidFill>
                  <a:srgbClr val="FF6600"/>
                </a:solidFill>
              </a:rPr>
              <a:t>IN TIDE: </a:t>
            </a:r>
            <a:r>
              <a:rPr lang="en-US" sz="4000" dirty="0" smtClean="0">
                <a:ln>
                  <a:noFill/>
                </a:ln>
              </a:rPr>
              <a:t>View Students</a:t>
            </a:r>
            <a:endParaRPr lang="en-US" sz="4000" dirty="0">
              <a:ln>
                <a:noFill/>
              </a:ln>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672811" y="3539191"/>
            <a:ext cx="7561552" cy="2931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22185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6200" y="495300"/>
            <a:ext cx="9144000" cy="566738"/>
          </a:xfrm>
        </p:spPr>
        <p:txBody>
          <a:bodyPr>
            <a:noAutofit/>
          </a:bodyPr>
          <a:lstStyle/>
          <a:p>
            <a:r>
              <a:rPr lang="en-US" sz="4000" dirty="0">
                <a:solidFill>
                  <a:srgbClr val="FF6600"/>
                </a:solidFill>
              </a:rPr>
              <a:t>IN TIDE: </a:t>
            </a:r>
            <a:r>
              <a:rPr lang="en-US" sz="4000" dirty="0"/>
              <a:t>View Students</a:t>
            </a:r>
            <a:endParaRPr lang="en-US" sz="4000" dirty="0">
              <a:ln>
                <a:noFill/>
              </a:ln>
            </a:endParaRPr>
          </a:p>
        </p:txBody>
      </p:sp>
      <p:sp>
        <p:nvSpPr>
          <p:cNvPr id="8" name="TextBox 7"/>
          <p:cNvSpPr txBox="1"/>
          <p:nvPr/>
        </p:nvSpPr>
        <p:spPr>
          <a:xfrm>
            <a:off x="76200" y="1558893"/>
            <a:ext cx="9067800" cy="5170646"/>
          </a:xfrm>
          <a:prstGeom prst="rect">
            <a:avLst/>
          </a:prstGeom>
          <a:noFill/>
          <a:ln>
            <a:noFill/>
          </a:ln>
        </p:spPr>
        <p:txBody>
          <a:bodyPr wrap="square" rtlCol="0">
            <a:spAutoFit/>
          </a:bodyPr>
          <a:lstStyle/>
          <a:p>
            <a:pPr marL="285750" indent="-285750">
              <a:buFont typeface="Arial" pitchFamily="34" charset="0"/>
              <a:buChar char="•"/>
            </a:pPr>
            <a:r>
              <a:rPr lang="en-US" sz="2000" dirty="0" smtClean="0">
                <a:solidFill>
                  <a:prstClr val="black"/>
                </a:solidFill>
              </a:rPr>
              <a:t>The Student Information and Assigned Assessments boxes contain student information and course-based test assignments for the selected student.</a:t>
            </a:r>
          </a:p>
          <a:p>
            <a:pPr marL="285750" indent="-285750">
              <a:buFont typeface="Arial" pitchFamily="34" charset="0"/>
              <a:buChar char="•"/>
            </a:pPr>
            <a:endParaRPr lang="en-US" dirty="0">
              <a:solidFill>
                <a:prstClr val="black"/>
              </a:solidFill>
            </a:endParaRPr>
          </a:p>
          <a:p>
            <a:pPr marL="285750" indent="-285750">
              <a:buFont typeface="Arial" pitchFamily="34" charset="0"/>
              <a:buChar char="•"/>
            </a:pPr>
            <a:endParaRPr lang="en-US" sz="1700" dirty="0" smtClean="0">
              <a:solidFill>
                <a:prstClr val="black"/>
              </a:solidFill>
            </a:endParaRPr>
          </a:p>
          <a:p>
            <a:pPr marL="285750" indent="-285750">
              <a:buFont typeface="Arial" pitchFamily="34" charset="0"/>
              <a:buChar char="•"/>
            </a:pPr>
            <a:endParaRPr lang="en-US" sz="1700" dirty="0">
              <a:solidFill>
                <a:prstClr val="black"/>
              </a:solidFill>
            </a:endParaRPr>
          </a:p>
          <a:p>
            <a:pPr marL="285750" indent="-285750">
              <a:buFont typeface="Arial" pitchFamily="34" charset="0"/>
              <a:buChar char="•"/>
            </a:pPr>
            <a:endParaRPr lang="en-US" sz="1700" dirty="0" smtClean="0">
              <a:solidFill>
                <a:prstClr val="black"/>
              </a:solidFill>
            </a:endParaRPr>
          </a:p>
          <a:p>
            <a:pPr marL="285750" indent="-285750">
              <a:buFont typeface="Arial" pitchFamily="34" charset="0"/>
              <a:buChar char="•"/>
            </a:pPr>
            <a:endParaRPr lang="en-US" sz="1700" dirty="0">
              <a:solidFill>
                <a:prstClr val="black"/>
              </a:solidFill>
            </a:endParaRPr>
          </a:p>
          <a:p>
            <a:pPr marL="285750" indent="-285750">
              <a:buFont typeface="Arial" pitchFamily="34" charset="0"/>
              <a:buChar char="•"/>
            </a:pPr>
            <a:endParaRPr lang="en-US" sz="1700" dirty="0" smtClean="0">
              <a:solidFill>
                <a:prstClr val="black"/>
              </a:solidFill>
            </a:endParaRPr>
          </a:p>
          <a:p>
            <a:pPr marL="285750" indent="-285750">
              <a:buFont typeface="Arial" pitchFamily="34" charset="0"/>
              <a:buChar char="•"/>
            </a:pPr>
            <a:endParaRPr lang="en-US" sz="1700" dirty="0" smtClean="0">
              <a:solidFill>
                <a:prstClr val="black"/>
              </a:solidFill>
            </a:endParaRPr>
          </a:p>
          <a:p>
            <a:pPr marL="3028950" lvl="6" indent="-285750">
              <a:buFont typeface="Arial" pitchFamily="34" charset="0"/>
              <a:buChar char="•"/>
            </a:pPr>
            <a:endParaRPr lang="en-US" sz="1700" dirty="0" smtClean="0">
              <a:solidFill>
                <a:prstClr val="black"/>
              </a:solidFill>
            </a:endParaRPr>
          </a:p>
          <a:p>
            <a:pPr marL="285750" indent="-285750">
              <a:buFont typeface="Arial" pitchFamily="34" charset="0"/>
              <a:buChar char="•"/>
            </a:pPr>
            <a:endParaRPr lang="en-US" sz="1700" dirty="0">
              <a:solidFill>
                <a:prstClr val="black"/>
              </a:solidFill>
            </a:endParaRPr>
          </a:p>
          <a:p>
            <a:pPr marL="285750" indent="-285750">
              <a:buFont typeface="Arial" pitchFamily="34" charset="0"/>
              <a:buChar char="•"/>
            </a:pPr>
            <a:endParaRPr lang="en-US" sz="1700" dirty="0" smtClean="0">
              <a:solidFill>
                <a:prstClr val="black"/>
              </a:solidFill>
            </a:endParaRPr>
          </a:p>
          <a:p>
            <a:pPr marL="285750" indent="-285750">
              <a:buFont typeface="Arial" pitchFamily="34" charset="0"/>
              <a:buChar char="•"/>
            </a:pPr>
            <a:endParaRPr lang="en-US" sz="1700" dirty="0" smtClean="0">
              <a:solidFill>
                <a:prstClr val="black"/>
              </a:solidFill>
            </a:endParaRPr>
          </a:p>
          <a:p>
            <a:pPr marL="285750" indent="-285750">
              <a:buFont typeface="Arial" pitchFamily="34" charset="0"/>
              <a:buChar char="•"/>
            </a:pPr>
            <a:endParaRPr lang="en-US" sz="1700" dirty="0">
              <a:solidFill>
                <a:prstClr val="black"/>
              </a:solidFill>
            </a:endParaRPr>
          </a:p>
          <a:p>
            <a:pPr marL="285750" indent="-285750">
              <a:spcAft>
                <a:spcPts val="600"/>
              </a:spcAft>
              <a:buFont typeface="Arial" pitchFamily="34" charset="0"/>
              <a:buChar char="•"/>
            </a:pPr>
            <a:r>
              <a:rPr lang="en-US" sz="2000" dirty="0" smtClean="0">
                <a:solidFill>
                  <a:prstClr val="black"/>
                </a:solidFill>
              </a:rPr>
              <a:t>This information is read-only and changes must be made in the SKYWARD system to be uploaded to the UTREx system and on to TIDE.</a:t>
            </a:r>
          </a:p>
          <a:p>
            <a:pPr marL="285750" indent="-285750">
              <a:buFont typeface="Arial" pitchFamily="34" charset="0"/>
              <a:buChar char="•"/>
            </a:pPr>
            <a:r>
              <a:rPr lang="en-US" sz="2000" dirty="0">
                <a:solidFill>
                  <a:prstClr val="black"/>
                </a:solidFill>
              </a:rPr>
              <a:t>Updates to student </a:t>
            </a:r>
            <a:r>
              <a:rPr lang="en-US" sz="2000" dirty="0" smtClean="0">
                <a:solidFill>
                  <a:prstClr val="black"/>
                </a:solidFill>
              </a:rPr>
              <a:t>information should </a:t>
            </a:r>
            <a:r>
              <a:rPr lang="en-US" sz="2000" dirty="0">
                <a:solidFill>
                  <a:prstClr val="black"/>
                </a:solidFill>
              </a:rPr>
              <a:t>be reflected in TIDE within </a:t>
            </a:r>
            <a:r>
              <a:rPr lang="en-US" sz="2000" dirty="0" smtClean="0">
                <a:solidFill>
                  <a:schemeClr val="accent3">
                    <a:lumMod val="75000"/>
                  </a:schemeClr>
                </a:solidFill>
              </a:rPr>
              <a:t>3-4 days </a:t>
            </a:r>
            <a:r>
              <a:rPr lang="en-US" sz="2000" dirty="0" smtClean="0">
                <a:solidFill>
                  <a:prstClr val="black"/>
                </a:solidFill>
              </a:rPr>
              <a:t>of the change being made.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4100" y="2350247"/>
            <a:ext cx="6642100" cy="295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8836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2400" y="783431"/>
            <a:ext cx="9144000" cy="566738"/>
          </a:xfrm>
        </p:spPr>
        <p:txBody>
          <a:bodyPr>
            <a:noAutofit/>
          </a:bodyPr>
          <a:lstStyle/>
          <a:p>
            <a:r>
              <a:rPr lang="en-US" sz="4000" dirty="0" smtClean="0">
                <a:ln>
                  <a:noFill/>
                </a:ln>
              </a:rPr>
              <a:t>View Student: </a:t>
            </a:r>
            <a:br>
              <a:rPr lang="en-US" sz="4000" dirty="0" smtClean="0">
                <a:ln>
                  <a:noFill/>
                </a:ln>
              </a:rPr>
            </a:br>
            <a:r>
              <a:rPr lang="en-US" sz="4000" dirty="0" smtClean="0">
                <a:ln>
                  <a:noFill/>
                </a:ln>
              </a:rPr>
              <a:t>Accommodations Codes</a:t>
            </a:r>
            <a:endParaRPr lang="en-US" sz="4000" dirty="0">
              <a:ln>
                <a:noFill/>
              </a:ln>
            </a:endParaRPr>
          </a:p>
        </p:txBody>
      </p:sp>
      <p:sp>
        <p:nvSpPr>
          <p:cNvPr id="7" name="Slide Number Placeholder 6"/>
          <p:cNvSpPr>
            <a:spLocks noGrp="1"/>
          </p:cNvSpPr>
          <p:nvPr>
            <p:ph type="sldNum" sz="quarter" idx="12"/>
          </p:nvPr>
        </p:nvSpPr>
        <p:spPr/>
        <p:txBody>
          <a:bodyPr/>
          <a:lstStyle/>
          <a:p>
            <a:fld id="{89E68A67-840E-41CC-BCED-62C4D3E9E886}" type="slidenum">
              <a:rPr lang="en-US" smtClean="0">
                <a:solidFill>
                  <a:prstClr val="black">
                    <a:tint val="75000"/>
                  </a:prstClr>
                </a:solidFill>
              </a:rPr>
              <a:pPr/>
              <a:t>37</a:t>
            </a:fld>
            <a:endParaRPr lang="en-US" dirty="0">
              <a:solidFill>
                <a:prstClr val="black">
                  <a:tint val="75000"/>
                </a:prstClr>
              </a:solidFill>
            </a:endParaRPr>
          </a:p>
        </p:txBody>
      </p:sp>
      <p:sp>
        <p:nvSpPr>
          <p:cNvPr id="8" name="TextBox 7"/>
          <p:cNvSpPr txBox="1"/>
          <p:nvPr/>
        </p:nvSpPr>
        <p:spPr>
          <a:xfrm>
            <a:off x="444500" y="1676400"/>
            <a:ext cx="4432300" cy="3600986"/>
          </a:xfrm>
          <a:prstGeom prst="rect">
            <a:avLst/>
          </a:prstGeom>
          <a:noFill/>
          <a:ln>
            <a:noFill/>
          </a:ln>
        </p:spPr>
        <p:txBody>
          <a:bodyPr wrap="square" rtlCol="0">
            <a:spAutoFit/>
          </a:bodyPr>
          <a:lstStyle/>
          <a:p>
            <a:pPr marL="285750" indent="-285750">
              <a:spcAft>
                <a:spcPts val="600"/>
              </a:spcAft>
              <a:buFont typeface="Arial" pitchFamily="34" charset="0"/>
              <a:buChar char="•"/>
            </a:pPr>
            <a:r>
              <a:rPr lang="en-US" sz="2600" dirty="0" smtClean="0">
                <a:solidFill>
                  <a:prstClr val="black"/>
                </a:solidFill>
              </a:rPr>
              <a:t>The </a:t>
            </a:r>
            <a:r>
              <a:rPr lang="en-US" sz="2600" b="1" dirty="0" smtClean="0">
                <a:solidFill>
                  <a:prstClr val="black"/>
                </a:solidFill>
              </a:rPr>
              <a:t>Accommodations Code </a:t>
            </a:r>
            <a:r>
              <a:rPr lang="en-US" sz="2600" dirty="0" smtClean="0">
                <a:solidFill>
                  <a:prstClr val="black"/>
                </a:solidFill>
              </a:rPr>
              <a:t>fields may be selected</a:t>
            </a:r>
            <a:r>
              <a:rPr lang="en-US" sz="2600" dirty="0" smtClean="0">
                <a:solidFill>
                  <a:srgbClr val="FF0000"/>
                </a:solidFill>
              </a:rPr>
              <a:t> </a:t>
            </a:r>
            <a:r>
              <a:rPr lang="en-US" sz="2600" dirty="0" smtClean="0">
                <a:solidFill>
                  <a:prstClr val="black"/>
                </a:solidFill>
              </a:rPr>
              <a:t>for each subject’s test. </a:t>
            </a:r>
          </a:p>
          <a:p>
            <a:pPr marL="742950" lvl="1" indent="-285750">
              <a:spcAft>
                <a:spcPts val="600"/>
              </a:spcAft>
              <a:buFont typeface="Arial" pitchFamily="34" charset="0"/>
              <a:buChar char="•"/>
            </a:pPr>
            <a:r>
              <a:rPr lang="en-US" sz="2600" dirty="0" smtClean="0">
                <a:solidFill>
                  <a:prstClr val="black"/>
                </a:solidFill>
              </a:rPr>
              <a:t>Print on Request</a:t>
            </a:r>
          </a:p>
          <a:p>
            <a:pPr marL="742950" lvl="1" indent="-285750">
              <a:spcAft>
                <a:spcPts val="600"/>
              </a:spcAft>
              <a:buFont typeface="Arial" pitchFamily="34" charset="0"/>
              <a:buChar char="•"/>
            </a:pPr>
            <a:r>
              <a:rPr lang="en-US" sz="2600" dirty="0" smtClean="0">
                <a:solidFill>
                  <a:prstClr val="black"/>
                </a:solidFill>
              </a:rPr>
              <a:t>Braille</a:t>
            </a:r>
          </a:p>
          <a:p>
            <a:pPr marL="742950" lvl="1" indent="-285750">
              <a:spcAft>
                <a:spcPts val="600"/>
              </a:spcAft>
              <a:buFont typeface="Arial" pitchFamily="34" charset="0"/>
              <a:buChar char="•"/>
            </a:pPr>
            <a:r>
              <a:rPr lang="en-US" sz="2600" dirty="0" smtClean="0">
                <a:solidFill>
                  <a:prstClr val="black"/>
                </a:solidFill>
              </a:rPr>
              <a:t>Scribe</a:t>
            </a:r>
          </a:p>
          <a:p>
            <a:pPr marL="742950" lvl="1" indent="-285750">
              <a:spcAft>
                <a:spcPts val="600"/>
              </a:spcAft>
              <a:buFont typeface="Arial" pitchFamily="34" charset="0"/>
              <a:buChar char="•"/>
            </a:pPr>
            <a:r>
              <a:rPr lang="en-US" sz="2600" dirty="0" smtClean="0">
                <a:solidFill>
                  <a:prstClr val="black"/>
                </a:solidFill>
              </a:rPr>
              <a:t>American Sign Language</a:t>
            </a:r>
          </a:p>
        </p:txBody>
      </p:sp>
      <p:pic>
        <p:nvPicPr>
          <p:cNvPr id="3" name="Picture 2" descr="Accomodations-StudentView.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1" y="1447800"/>
            <a:ext cx="3962400" cy="5308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3677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52867"/>
            <a:ext cx="6324600" cy="1645920"/>
          </a:xfrm>
        </p:spPr>
        <p:txBody>
          <a:bodyPr/>
          <a:lstStyle/>
          <a:p>
            <a:r>
              <a:rPr lang="en-US" sz="4800" dirty="0" smtClean="0">
                <a:effectLst>
                  <a:outerShdw blurRad="50800" dist="38100" dir="2700000" algn="tl" rotWithShape="0">
                    <a:srgbClr val="000000">
                      <a:alpha val="43000"/>
                    </a:srgbClr>
                  </a:outerShdw>
                </a:effectLst>
              </a:rPr>
              <a:t>Guidelines for assessment of English Learners</a:t>
            </a:r>
            <a:br>
              <a:rPr lang="en-US" sz="4800" dirty="0" smtClean="0">
                <a:effectLst>
                  <a:outerShdw blurRad="50800" dist="38100" dir="2700000" algn="tl" rotWithShape="0">
                    <a:srgbClr val="000000">
                      <a:alpha val="43000"/>
                    </a:srgbClr>
                  </a:outerShdw>
                </a:effectLst>
              </a:rPr>
            </a:br>
            <a:endParaRPr lang="en-US" sz="4800" dirty="0">
              <a:effectLst>
                <a:outerShdw blurRad="50800" dist="38100" dir="2700000" algn="tl" rotWithShape="0">
                  <a:srgbClr val="000000">
                    <a:alpha val="43000"/>
                  </a:srgbClr>
                </a:outerShdw>
              </a:effectLst>
            </a:endParaRPr>
          </a:p>
        </p:txBody>
      </p:sp>
      <p:sp>
        <p:nvSpPr>
          <p:cNvPr id="2" name="Rectangle 1"/>
          <p:cNvSpPr/>
          <p:nvPr/>
        </p:nvSpPr>
        <p:spPr>
          <a:xfrm>
            <a:off x="628429" y="5435241"/>
            <a:ext cx="6077171" cy="923330"/>
          </a:xfrm>
          <a:prstGeom prst="rect">
            <a:avLst/>
          </a:prstGeom>
        </p:spPr>
        <p:txBody>
          <a:bodyPr wrap="square">
            <a:spAutoFit/>
          </a:bodyPr>
          <a:lstStyle/>
          <a:p>
            <a:pPr algn="r"/>
            <a:r>
              <a:rPr lang="en-US" dirty="0">
                <a:solidFill>
                  <a:schemeClr val="bg2">
                    <a:lumMod val="75000"/>
                  </a:schemeClr>
                </a:solidFill>
              </a:rPr>
              <a:t>2014-15</a:t>
            </a:r>
            <a:br>
              <a:rPr lang="en-US" dirty="0">
                <a:solidFill>
                  <a:schemeClr val="bg2">
                    <a:lumMod val="75000"/>
                  </a:schemeClr>
                </a:solidFill>
              </a:rPr>
            </a:br>
            <a:r>
              <a:rPr lang="en-US" dirty="0">
                <a:solidFill>
                  <a:schemeClr val="bg2">
                    <a:lumMod val="75000"/>
                  </a:schemeClr>
                </a:solidFill>
              </a:rPr>
              <a:t>Utah participation &amp; accommodation policy</a:t>
            </a:r>
            <a:br>
              <a:rPr lang="en-US" dirty="0">
                <a:solidFill>
                  <a:schemeClr val="bg2">
                    <a:lumMod val="75000"/>
                  </a:schemeClr>
                </a:solidFill>
              </a:rPr>
            </a:br>
            <a:r>
              <a:rPr lang="en-US" dirty="0">
                <a:solidFill>
                  <a:schemeClr val="accent5">
                    <a:lumMod val="40000"/>
                    <a:lumOff val="60000"/>
                  </a:schemeClr>
                </a:solidFill>
              </a:rPr>
              <a:t>(There are no policy changes)</a:t>
            </a:r>
          </a:p>
        </p:txBody>
      </p:sp>
    </p:spTree>
    <p:extLst>
      <p:ext uri="{BB962C8B-B14F-4D97-AF65-F5344CB8AC3E}">
        <p14:creationId xmlns:p14="http://schemas.microsoft.com/office/powerpoint/2010/main" val="28718537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1000" y="1719262"/>
            <a:ext cx="8407400" cy="5031470"/>
          </a:xfrm>
        </p:spPr>
        <p:txBody>
          <a:bodyPr>
            <a:normAutofit lnSpcReduction="10000"/>
          </a:bodyPr>
          <a:lstStyle/>
          <a:p>
            <a:r>
              <a:rPr lang="en-US" dirty="0"/>
              <a:t>English Learners (EL) who have been enrolled in a school in the United States less than three years may be exempt from some assessments. The following guidelines </a:t>
            </a:r>
            <a:r>
              <a:rPr lang="en-US" dirty="0" smtClean="0"/>
              <a:t>must</a:t>
            </a:r>
            <a:r>
              <a:rPr lang="en-US" dirty="0" smtClean="0"/>
              <a:t> </a:t>
            </a:r>
            <a:r>
              <a:rPr lang="en-US" dirty="0"/>
              <a:t>be followed</a:t>
            </a:r>
            <a:r>
              <a:rPr lang="en-US" dirty="0" smtClean="0"/>
              <a:t>:</a:t>
            </a:r>
          </a:p>
          <a:p>
            <a:endParaRPr lang="en-US" dirty="0"/>
          </a:p>
          <a:p>
            <a:r>
              <a:rPr lang="en-US" dirty="0"/>
              <a:t>EL students enrolled </a:t>
            </a:r>
            <a:r>
              <a:rPr lang="en-US" b="1" dirty="0"/>
              <a:t>on or after April 15 of the </a:t>
            </a:r>
            <a:r>
              <a:rPr lang="en-US" b="1" u="sng" dirty="0"/>
              <a:t>current school year</a:t>
            </a:r>
            <a:r>
              <a:rPr lang="en-US" b="1" dirty="0"/>
              <a:t> and who are </a:t>
            </a:r>
            <a:r>
              <a:rPr lang="en-US" b="1" u="sng" dirty="0"/>
              <a:t>new</a:t>
            </a:r>
            <a:r>
              <a:rPr lang="en-US" b="1" dirty="0"/>
              <a:t> to the United States (first year of enrollment in any U.S. school) </a:t>
            </a:r>
            <a:r>
              <a:rPr lang="en-US" dirty="0"/>
              <a:t>are exempt from all state tests. </a:t>
            </a:r>
            <a:endParaRPr lang="en-US" dirty="0" smtClean="0"/>
          </a:p>
          <a:p>
            <a:pPr marL="44450" indent="0">
              <a:buNone/>
            </a:pPr>
            <a:endParaRPr lang="en-US" dirty="0"/>
          </a:p>
          <a:p>
            <a:r>
              <a:rPr lang="en-US" dirty="0"/>
              <a:t>EL students enrolled </a:t>
            </a:r>
            <a:r>
              <a:rPr lang="en-US" b="1" dirty="0"/>
              <a:t>during the </a:t>
            </a:r>
            <a:r>
              <a:rPr lang="en-US" b="1" u="sng" dirty="0"/>
              <a:t>current school year before April 15 </a:t>
            </a:r>
            <a:r>
              <a:rPr lang="en-US" b="1" dirty="0"/>
              <a:t>and who are new to the United States (first year of enrollment in any U.S. school) </a:t>
            </a:r>
            <a:r>
              <a:rPr lang="en-US" dirty="0"/>
              <a:t>must take: </a:t>
            </a:r>
          </a:p>
          <a:p>
            <a:pPr lvl="1"/>
            <a:r>
              <a:rPr lang="en-US" dirty="0" smtClean="0"/>
              <a:t>WIDA Access</a:t>
            </a:r>
            <a:endParaRPr lang="en-US" dirty="0"/>
          </a:p>
          <a:p>
            <a:pPr lvl="1"/>
            <a:r>
              <a:rPr lang="en-US" dirty="0"/>
              <a:t>Math SAGE Summative (counted for participation only; scores are not calculated for </a:t>
            </a:r>
            <a:r>
              <a:rPr lang="en-US" dirty="0" smtClean="0"/>
              <a:t>Accountability)</a:t>
            </a:r>
            <a:r>
              <a:rPr lang="en-US" dirty="0"/>
              <a:t>. </a:t>
            </a:r>
          </a:p>
          <a:p>
            <a:pPr lvl="1"/>
            <a:r>
              <a:rPr lang="en-US" dirty="0"/>
              <a:t>Science SAGE Summative (not counted in any </a:t>
            </a:r>
            <a:r>
              <a:rPr lang="en-US" dirty="0" smtClean="0"/>
              <a:t>Accountability </a:t>
            </a:r>
            <a:r>
              <a:rPr lang="en-US" dirty="0"/>
              <a:t>calculation). </a:t>
            </a:r>
          </a:p>
          <a:p>
            <a:endParaRPr lang="en-US" dirty="0"/>
          </a:p>
        </p:txBody>
      </p:sp>
      <p:sp>
        <p:nvSpPr>
          <p:cNvPr id="13" name="Title 12"/>
          <p:cNvSpPr>
            <a:spLocks noGrp="1"/>
          </p:cNvSpPr>
          <p:nvPr>
            <p:ph type="title"/>
          </p:nvPr>
        </p:nvSpPr>
        <p:spPr/>
        <p:txBody>
          <a:bodyPr/>
          <a:lstStyle/>
          <a:p>
            <a:r>
              <a:rPr lang="en-US" b="1" dirty="0"/>
              <a:t>current school year and who are new to the United States </a:t>
            </a:r>
            <a:endParaRPr lang="en-US" dirty="0"/>
          </a:p>
        </p:txBody>
      </p:sp>
    </p:spTree>
    <p:extLst>
      <p:ext uri="{BB962C8B-B14F-4D97-AF65-F5344CB8AC3E}">
        <p14:creationId xmlns:p14="http://schemas.microsoft.com/office/powerpoint/2010/main" val="829880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527113"/>
            <a:ext cx="8006841" cy="677108"/>
          </a:xfrm>
        </p:spPr>
        <p:txBody>
          <a:bodyPr>
            <a:noAutofit/>
          </a:bodyPr>
          <a:lstStyle/>
          <a:p>
            <a:pPr algn="ctr"/>
            <a:r>
              <a:rPr lang="en-US" sz="4000" dirty="0" smtClean="0"/>
              <a:t>Special Codes</a:t>
            </a:r>
            <a:endParaRPr lang="en-US" sz="4000" dirty="0"/>
          </a:p>
        </p:txBody>
      </p:sp>
      <p:sp>
        <p:nvSpPr>
          <p:cNvPr id="3" name="Text Placeholder 2"/>
          <p:cNvSpPr>
            <a:spLocks noGrp="1"/>
          </p:cNvSpPr>
          <p:nvPr>
            <p:ph type="body" idx="1"/>
          </p:nvPr>
        </p:nvSpPr>
        <p:spPr>
          <a:xfrm>
            <a:off x="430905" y="1712374"/>
            <a:ext cx="8243917" cy="4774234"/>
          </a:xfrm>
        </p:spPr>
        <p:txBody>
          <a:bodyPr>
            <a:normAutofit/>
          </a:bodyPr>
          <a:lstStyle/>
          <a:p>
            <a:pPr marL="457200" lvl="0" indent="-457200">
              <a:buFont typeface="Arial" panose="020B0604020202020204" pitchFamily="34" charset="0"/>
              <a:buChar char="•"/>
            </a:pPr>
            <a:r>
              <a:rPr lang="en-US" sz="2800" dirty="0"/>
              <a:t>Special codes are used for non-standard situations and non-participants</a:t>
            </a:r>
            <a:r>
              <a:rPr lang="en-US" sz="2800" dirty="0" smtClean="0"/>
              <a:t>.</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u="sng" dirty="0"/>
              <a:t>A blank </a:t>
            </a:r>
            <a:r>
              <a:rPr lang="en-US" sz="2800" u="sng" dirty="0" smtClean="0"/>
              <a:t>test</a:t>
            </a:r>
            <a:r>
              <a:rPr lang="en-US" sz="2800" dirty="0" smtClean="0"/>
              <a:t> </a:t>
            </a:r>
            <a:r>
              <a:rPr lang="en-US" sz="2800" dirty="0"/>
              <a:t>will be interpreted as “not participating”, unless a special code is identified for the test</a:t>
            </a:r>
            <a:r>
              <a:rPr lang="en-US" sz="2800" dirty="0" smtClean="0"/>
              <a:t>.</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Special codes are audited for appropriate use. ALL student data will be used for scoring, reporting, and accountability.</a:t>
            </a:r>
          </a:p>
          <a:p>
            <a:endParaRPr lang="en-US" dirty="0"/>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3472103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5012432"/>
          </a:xfrm>
        </p:spPr>
        <p:txBody>
          <a:bodyPr>
            <a:normAutofit lnSpcReduction="10000"/>
          </a:bodyPr>
          <a:lstStyle/>
          <a:p>
            <a:r>
              <a:rPr lang="en-US" b="1" dirty="0"/>
              <a:t>EL students enrolled </a:t>
            </a:r>
            <a:r>
              <a:rPr lang="en-US" b="1" u="sng" dirty="0"/>
              <a:t>on or after April 15</a:t>
            </a:r>
            <a:r>
              <a:rPr lang="en-US" b="1" dirty="0"/>
              <a:t> of the previous school year must take: </a:t>
            </a:r>
            <a:endParaRPr lang="en-US" b="1" dirty="0" smtClean="0"/>
          </a:p>
          <a:p>
            <a:pPr lvl="1"/>
            <a:r>
              <a:rPr lang="en-US" dirty="0"/>
              <a:t>WIDA. </a:t>
            </a:r>
          </a:p>
          <a:p>
            <a:pPr lvl="1"/>
            <a:r>
              <a:rPr lang="en-US" dirty="0"/>
              <a:t>Math SAGE Summative (counted for participation only; scores are not calculated for </a:t>
            </a:r>
            <a:r>
              <a:rPr lang="en-US" dirty="0" smtClean="0"/>
              <a:t>Accountability)</a:t>
            </a:r>
            <a:r>
              <a:rPr lang="en-US" dirty="0"/>
              <a:t>. </a:t>
            </a:r>
          </a:p>
          <a:p>
            <a:pPr lvl="1"/>
            <a:r>
              <a:rPr lang="en-US" dirty="0"/>
              <a:t>Science SAGE Summative (not counted in any Accountability calculation). </a:t>
            </a:r>
            <a:endParaRPr lang="en-US" dirty="0" smtClean="0"/>
          </a:p>
          <a:p>
            <a:pPr lvl="1"/>
            <a:endParaRPr lang="en-US" b="1" dirty="0"/>
          </a:p>
          <a:p>
            <a:r>
              <a:rPr lang="en-US" b="1" dirty="0" smtClean="0"/>
              <a:t>EL </a:t>
            </a:r>
            <a:r>
              <a:rPr lang="en-US" b="1" dirty="0"/>
              <a:t>students who enrolled during the previous school year </a:t>
            </a:r>
            <a:r>
              <a:rPr lang="en-US" b="1" u="sng" dirty="0"/>
              <a:t>before April 15</a:t>
            </a:r>
            <a:r>
              <a:rPr lang="en-US" b="1" dirty="0"/>
              <a:t> must take: </a:t>
            </a:r>
            <a:endParaRPr lang="en-US" dirty="0"/>
          </a:p>
          <a:p>
            <a:pPr lvl="2"/>
            <a:r>
              <a:rPr lang="en-US" dirty="0"/>
              <a:t>WIDA. </a:t>
            </a:r>
          </a:p>
          <a:p>
            <a:pPr lvl="2"/>
            <a:r>
              <a:rPr lang="en-US" dirty="0"/>
              <a:t>ELA SAGE Summative. </a:t>
            </a:r>
          </a:p>
          <a:p>
            <a:pPr lvl="2"/>
            <a:r>
              <a:rPr lang="en-US" dirty="0"/>
              <a:t>Math SAGE Summative. </a:t>
            </a:r>
          </a:p>
          <a:p>
            <a:pPr lvl="2"/>
            <a:r>
              <a:rPr lang="en-US" dirty="0"/>
              <a:t>Science SAGE Summative. </a:t>
            </a:r>
          </a:p>
          <a:p>
            <a:pPr lvl="2"/>
            <a:r>
              <a:rPr lang="en-US" dirty="0" smtClean="0"/>
              <a:t>Grades </a:t>
            </a:r>
            <a:r>
              <a:rPr lang="en-US" dirty="0"/>
              <a:t>1-3 Reading DIBELS.</a:t>
            </a:r>
            <a:br>
              <a:rPr lang="en-US" dirty="0"/>
            </a:br>
            <a:r>
              <a:rPr lang="en-US" i="1" dirty="0"/>
              <a:t>Note: ELA SAGE, Math SAGE, Science SAGE, </a:t>
            </a:r>
            <a:r>
              <a:rPr lang="en-US" i="1" dirty="0" smtClean="0"/>
              <a:t>are </a:t>
            </a:r>
            <a:r>
              <a:rPr lang="en-US" i="1" dirty="0"/>
              <a:t>used for </a:t>
            </a:r>
            <a:r>
              <a:rPr lang="en-US" dirty="0" smtClean="0"/>
              <a:t>Accountability </a:t>
            </a:r>
            <a:r>
              <a:rPr lang="en-US" i="1" dirty="0" smtClean="0"/>
              <a:t>calculations</a:t>
            </a:r>
            <a:r>
              <a:rPr lang="en-US" i="1" dirty="0"/>
              <a:t>. </a:t>
            </a:r>
            <a:endParaRPr lang="en-US" dirty="0"/>
          </a:p>
        </p:txBody>
      </p:sp>
      <p:sp>
        <p:nvSpPr>
          <p:cNvPr id="3" name="Title 2"/>
          <p:cNvSpPr>
            <a:spLocks noGrp="1"/>
          </p:cNvSpPr>
          <p:nvPr>
            <p:ph type="title"/>
          </p:nvPr>
        </p:nvSpPr>
        <p:spPr/>
        <p:txBody>
          <a:bodyPr/>
          <a:lstStyle/>
          <a:p>
            <a:r>
              <a:rPr lang="en-US" b="1" dirty="0"/>
              <a:t>enrolled during the previous school year </a:t>
            </a:r>
            <a:endParaRPr lang="en-US" dirty="0"/>
          </a:p>
        </p:txBody>
      </p:sp>
    </p:spTree>
    <p:extLst>
      <p:ext uri="{BB962C8B-B14F-4D97-AF65-F5344CB8AC3E}">
        <p14:creationId xmlns:p14="http://schemas.microsoft.com/office/powerpoint/2010/main" val="37693978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589141"/>
          </a:xfrm>
        </p:spPr>
        <p:txBody>
          <a:bodyPr>
            <a:normAutofit/>
          </a:bodyPr>
          <a:lstStyle/>
          <a:p>
            <a:r>
              <a:rPr lang="en-US" b="1" dirty="0"/>
              <a:t>EL students enrolled three or more years must take: </a:t>
            </a:r>
            <a:endParaRPr lang="en-US" dirty="0"/>
          </a:p>
          <a:p>
            <a:pPr lvl="1"/>
            <a:r>
              <a:rPr lang="en-US" sz="2000" dirty="0" smtClean="0"/>
              <a:t>WIDA</a:t>
            </a:r>
          </a:p>
          <a:p>
            <a:pPr lvl="1"/>
            <a:r>
              <a:rPr lang="en-US" sz="2000" dirty="0" smtClean="0"/>
              <a:t>ELA &amp; Writing SAGE </a:t>
            </a:r>
            <a:r>
              <a:rPr lang="en-US" sz="2000" dirty="0"/>
              <a:t>Summative. </a:t>
            </a:r>
          </a:p>
          <a:p>
            <a:pPr lvl="1"/>
            <a:r>
              <a:rPr lang="en-US" sz="2000" dirty="0"/>
              <a:t>Math SAGE Summative. </a:t>
            </a:r>
          </a:p>
          <a:p>
            <a:pPr lvl="1"/>
            <a:r>
              <a:rPr lang="en-US" sz="2000" dirty="0"/>
              <a:t>Science SAGE Summative. </a:t>
            </a:r>
          </a:p>
          <a:p>
            <a:pPr lvl="1"/>
            <a:r>
              <a:rPr lang="en-US" sz="2000" dirty="0" smtClean="0"/>
              <a:t>Grades </a:t>
            </a:r>
            <a:r>
              <a:rPr lang="en-US" sz="2000" dirty="0"/>
              <a:t>1-3 Reading DIBELS.</a:t>
            </a:r>
            <a:br>
              <a:rPr lang="en-US" sz="2000" dirty="0"/>
            </a:br>
            <a:endParaRPr lang="en-US" sz="2000" dirty="0" smtClean="0"/>
          </a:p>
          <a:p>
            <a:pPr marL="365125" lvl="1" indent="0">
              <a:buNone/>
            </a:pPr>
            <a:r>
              <a:rPr lang="en-US" sz="2000" i="1" dirty="0" smtClean="0"/>
              <a:t>Note</a:t>
            </a:r>
            <a:r>
              <a:rPr lang="en-US" sz="2000" i="1" dirty="0"/>
              <a:t>: ELA SAGE, Math SAGE, </a:t>
            </a:r>
            <a:r>
              <a:rPr lang="en-US" sz="2000" i="1" dirty="0" smtClean="0"/>
              <a:t>and Science SAGE </a:t>
            </a:r>
            <a:r>
              <a:rPr lang="en-US" sz="2000" i="1" dirty="0"/>
              <a:t>scores are used for </a:t>
            </a:r>
            <a:r>
              <a:rPr lang="en-US" sz="2000" b="1" i="1" dirty="0" smtClean="0"/>
              <a:t>accountability</a:t>
            </a:r>
            <a:r>
              <a:rPr lang="en-US" sz="2000" b="1" i="1" dirty="0" smtClean="0"/>
              <a:t> </a:t>
            </a:r>
            <a:r>
              <a:rPr lang="en-US" sz="2000" i="1" dirty="0"/>
              <a:t>calculations. </a:t>
            </a:r>
            <a:endParaRPr lang="en-US" sz="2000" dirty="0"/>
          </a:p>
        </p:txBody>
      </p:sp>
      <p:sp>
        <p:nvSpPr>
          <p:cNvPr id="3" name="Title 2"/>
          <p:cNvSpPr>
            <a:spLocks noGrp="1"/>
          </p:cNvSpPr>
          <p:nvPr>
            <p:ph type="title"/>
          </p:nvPr>
        </p:nvSpPr>
        <p:spPr/>
        <p:txBody>
          <a:bodyPr/>
          <a:lstStyle/>
          <a:p>
            <a:r>
              <a:rPr lang="en-US" b="1" dirty="0" smtClean="0"/>
              <a:t>Students enrolled Three or More Years</a:t>
            </a:r>
            <a:endParaRPr lang="en-US" dirty="0"/>
          </a:p>
        </p:txBody>
      </p:sp>
    </p:spTree>
    <p:extLst>
      <p:ext uri="{BB962C8B-B14F-4D97-AF65-F5344CB8AC3E}">
        <p14:creationId xmlns:p14="http://schemas.microsoft.com/office/powerpoint/2010/main" val="19961035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effectLst>
                  <a:outerShdw blurRad="50800" dist="38100" dir="2700000" algn="tl" rotWithShape="0">
                    <a:srgbClr val="000000">
                      <a:alpha val="43000"/>
                    </a:srgbClr>
                  </a:outerShdw>
                </a:effectLst>
              </a:rPr>
              <a:t>CONTENT </a:t>
            </a:r>
            <a:br>
              <a:rPr lang="en-US" sz="6000" dirty="0" smtClean="0">
                <a:effectLst>
                  <a:outerShdw blurRad="50800" dist="38100" dir="2700000" algn="tl" rotWithShape="0">
                    <a:srgbClr val="000000">
                      <a:alpha val="43000"/>
                    </a:srgbClr>
                  </a:outerShdw>
                </a:effectLst>
              </a:rPr>
            </a:br>
            <a:r>
              <a:rPr lang="en-US" sz="6000" dirty="0" smtClean="0">
                <a:effectLst>
                  <a:outerShdw blurRad="50800" dist="38100" dir="2700000" algn="tl" rotWithShape="0">
                    <a:srgbClr val="000000">
                      <a:alpha val="43000"/>
                    </a:srgbClr>
                  </a:outerShdw>
                </a:effectLst>
              </a:rPr>
              <a:t>SPECIFIC </a:t>
            </a:r>
            <a:br>
              <a:rPr lang="en-US" sz="6000" dirty="0" smtClean="0">
                <a:effectLst>
                  <a:outerShdw blurRad="50800" dist="38100" dir="2700000" algn="tl" rotWithShape="0">
                    <a:srgbClr val="000000">
                      <a:alpha val="43000"/>
                    </a:srgbClr>
                  </a:outerShdw>
                </a:effectLst>
              </a:rPr>
            </a:br>
            <a:r>
              <a:rPr lang="en-US" sz="6000" dirty="0" smtClean="0">
                <a:effectLst>
                  <a:outerShdw blurRad="50800" dist="38100" dir="2700000" algn="tl" rotWithShape="0">
                    <a:srgbClr val="000000">
                      <a:alpha val="43000"/>
                    </a:srgbClr>
                  </a:outerShdw>
                </a:effectLst>
              </a:rPr>
              <a:t>QUESTIONS</a:t>
            </a:r>
            <a:endParaRPr lang="en-US" sz="6000" dirty="0">
              <a:effectLst>
                <a:outerShdw blurRad="50800" dist="38100" dir="2700000" algn="tl" rotWithShape="0">
                  <a:srgbClr val="000000">
                    <a:alpha val="43000"/>
                  </a:srgbClr>
                </a:outerShdw>
              </a:effectLst>
            </a:endParaRPr>
          </a:p>
        </p:txBody>
      </p:sp>
      <p:pic>
        <p:nvPicPr>
          <p:cNvPr id="6" name="Picture 5" descr="canyons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5925" y="4826847"/>
            <a:ext cx="1762764" cy="1693906"/>
          </a:xfrm>
          <a:prstGeom prst="rect">
            <a:avLst/>
          </a:prstGeom>
        </p:spPr>
      </p:pic>
      <p:pic>
        <p:nvPicPr>
          <p:cNvPr id="7" name="Picture 6"/>
          <p:cNvPicPr>
            <a:picLocks noChangeAspect="1"/>
          </p:cNvPicPr>
          <p:nvPr/>
        </p:nvPicPr>
        <p:blipFill>
          <a:blip r:embed="rId3"/>
          <a:stretch>
            <a:fillRect/>
          </a:stretch>
        </p:blipFill>
        <p:spPr>
          <a:xfrm>
            <a:off x="381000" y="398163"/>
            <a:ext cx="1948368" cy="1293385"/>
          </a:xfrm>
          <a:prstGeom prst="rect">
            <a:avLst/>
          </a:prstGeom>
        </p:spPr>
      </p:pic>
      <p:pic>
        <p:nvPicPr>
          <p:cNvPr id="3" name="Picture 2"/>
          <p:cNvPicPr>
            <a:picLocks noChangeAspect="1"/>
          </p:cNvPicPr>
          <p:nvPr/>
        </p:nvPicPr>
        <p:blipFill>
          <a:blip r:embed="rId4"/>
          <a:stretch>
            <a:fillRect/>
          </a:stretch>
        </p:blipFill>
        <p:spPr>
          <a:xfrm>
            <a:off x="4621716" y="381000"/>
            <a:ext cx="1990667" cy="1276275"/>
          </a:xfrm>
          <a:prstGeom prst="rect">
            <a:avLst/>
          </a:prstGeom>
        </p:spPr>
      </p:pic>
      <p:pic>
        <p:nvPicPr>
          <p:cNvPr id="8" name="Picture 7"/>
          <p:cNvPicPr>
            <a:picLocks noChangeAspect="1"/>
          </p:cNvPicPr>
          <p:nvPr/>
        </p:nvPicPr>
        <p:blipFill>
          <a:blip r:embed="rId5"/>
          <a:stretch>
            <a:fillRect/>
          </a:stretch>
        </p:blipFill>
        <p:spPr>
          <a:xfrm>
            <a:off x="2598422" y="398163"/>
            <a:ext cx="1724513" cy="1293385"/>
          </a:xfrm>
          <a:prstGeom prst="rect">
            <a:avLst/>
          </a:prstGeom>
        </p:spPr>
      </p:pic>
    </p:spTree>
    <p:extLst>
      <p:ext uri="{BB962C8B-B14F-4D97-AF65-F5344CB8AC3E}">
        <p14:creationId xmlns:p14="http://schemas.microsoft.com/office/powerpoint/2010/main" val="36759136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ELA and Literacy</a:t>
            </a:r>
            <a:endParaRPr lang="en-US" sz="4000" dirty="0"/>
          </a:p>
        </p:txBody>
      </p:sp>
      <p:sp>
        <p:nvSpPr>
          <p:cNvPr id="3" name="Content Placeholder 2"/>
          <p:cNvSpPr>
            <a:spLocks noGrp="1"/>
          </p:cNvSpPr>
          <p:nvPr>
            <p:ph idx="1"/>
          </p:nvPr>
        </p:nvSpPr>
        <p:spPr>
          <a:xfrm>
            <a:off x="381000" y="1598972"/>
            <a:ext cx="8407400" cy="5012378"/>
          </a:xfrm>
        </p:spPr>
        <p:txBody>
          <a:bodyPr>
            <a:normAutofit/>
          </a:bodyPr>
          <a:lstStyle/>
          <a:p>
            <a:pPr marL="0" indent="0">
              <a:buNone/>
            </a:pPr>
            <a:r>
              <a:rPr lang="en-US" sz="3200" b="1" dirty="0" smtClean="0">
                <a:solidFill>
                  <a:schemeClr val="tx1"/>
                </a:solidFill>
              </a:rPr>
              <a:t>Reading</a:t>
            </a:r>
          </a:p>
          <a:p>
            <a:r>
              <a:rPr lang="en-US" sz="2400" dirty="0" smtClean="0">
                <a:solidFill>
                  <a:schemeClr val="tx1"/>
                </a:solidFill>
              </a:rPr>
              <a:t>Single and Paired Passages</a:t>
            </a:r>
          </a:p>
          <a:p>
            <a:r>
              <a:rPr lang="en-US" sz="2400" dirty="0" smtClean="0">
                <a:solidFill>
                  <a:schemeClr val="tx1"/>
                </a:solidFill>
              </a:rPr>
              <a:t>Literary/Informational ratio follows Core</a:t>
            </a:r>
          </a:p>
          <a:p>
            <a:endParaRPr lang="en-US" dirty="0">
              <a:solidFill>
                <a:schemeClr val="tx1"/>
              </a:solidFill>
            </a:endParaRPr>
          </a:p>
          <a:p>
            <a:pPr marL="0" indent="0">
              <a:buNone/>
            </a:pPr>
            <a:r>
              <a:rPr lang="en-US" sz="3200" b="1" dirty="0" smtClean="0">
                <a:solidFill>
                  <a:schemeClr val="tx1"/>
                </a:solidFill>
              </a:rPr>
              <a:t>Listening</a:t>
            </a:r>
          </a:p>
          <a:p>
            <a:r>
              <a:rPr lang="en-US" dirty="0" smtClean="0">
                <a:solidFill>
                  <a:schemeClr val="tx1"/>
                </a:solidFill>
              </a:rPr>
              <a:t>Short (1 min) passages: dialogue, discussion, etc.</a:t>
            </a:r>
          </a:p>
          <a:p>
            <a:r>
              <a:rPr lang="en-US" dirty="0" smtClean="0">
                <a:solidFill>
                  <a:schemeClr val="tx1"/>
                </a:solidFill>
              </a:rPr>
              <a:t>Headphones</a:t>
            </a:r>
          </a:p>
          <a:p>
            <a:endParaRPr lang="en-US" dirty="0">
              <a:solidFill>
                <a:schemeClr val="tx1"/>
              </a:solidFill>
            </a:endParaRPr>
          </a:p>
          <a:p>
            <a:pPr marL="0" indent="0">
              <a:buNone/>
            </a:pPr>
            <a:r>
              <a:rPr lang="en-US" sz="3200" b="1" dirty="0" smtClean="0">
                <a:solidFill>
                  <a:schemeClr val="tx1"/>
                </a:solidFill>
              </a:rPr>
              <a:t>Language</a:t>
            </a:r>
          </a:p>
          <a:p>
            <a:r>
              <a:rPr lang="en-US" dirty="0" smtClean="0">
                <a:solidFill>
                  <a:schemeClr val="tx1"/>
                </a:solidFill>
              </a:rPr>
              <a:t>Edit draft passage of student writing</a:t>
            </a:r>
            <a:endParaRPr lang="en-US" dirty="0">
              <a:solidFill>
                <a:schemeClr val="tx1"/>
              </a:solidFill>
            </a:endParaRPr>
          </a:p>
          <a:p>
            <a:endParaRPr lang="en-US" dirty="0"/>
          </a:p>
        </p:txBody>
      </p:sp>
    </p:spTree>
    <p:extLst>
      <p:ext uri="{BB962C8B-B14F-4D97-AF65-F5344CB8AC3E}">
        <p14:creationId xmlns:p14="http://schemas.microsoft.com/office/powerpoint/2010/main" val="181191039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Mathematics</a:t>
            </a:r>
            <a:endParaRPr lang="en-US" sz="4000" dirty="0"/>
          </a:p>
        </p:txBody>
      </p:sp>
      <p:sp>
        <p:nvSpPr>
          <p:cNvPr id="3" name="Content Placeholder 2"/>
          <p:cNvSpPr>
            <a:spLocks noGrp="1"/>
          </p:cNvSpPr>
          <p:nvPr>
            <p:ph idx="1"/>
          </p:nvPr>
        </p:nvSpPr>
        <p:spPr/>
        <p:txBody>
          <a:bodyPr/>
          <a:lstStyle/>
          <a:p>
            <a:r>
              <a:rPr lang="en-US" sz="3200" dirty="0" smtClean="0">
                <a:solidFill>
                  <a:schemeClr val="tx1"/>
                </a:solidFill>
              </a:rPr>
              <a:t>Grades 3 - 8, Secondary I, Secondary II, Secondary III</a:t>
            </a:r>
          </a:p>
          <a:p>
            <a:endParaRPr lang="en-US" dirty="0" smtClean="0">
              <a:solidFill>
                <a:schemeClr val="tx1"/>
              </a:solidFill>
            </a:endParaRPr>
          </a:p>
          <a:p>
            <a:pPr lvl="1"/>
            <a:r>
              <a:rPr lang="en-US" sz="2800" dirty="0" smtClean="0">
                <a:solidFill>
                  <a:schemeClr val="tx1"/>
                </a:solidFill>
              </a:rPr>
              <a:t>All items aligned to the Utah Core Standards</a:t>
            </a:r>
          </a:p>
          <a:p>
            <a:pPr lvl="1"/>
            <a:endParaRPr lang="en-US" dirty="0" smtClean="0">
              <a:solidFill>
                <a:schemeClr val="tx1"/>
              </a:solidFill>
            </a:endParaRPr>
          </a:p>
          <a:p>
            <a:pPr lvl="1"/>
            <a:r>
              <a:rPr lang="en-US" sz="2800" dirty="0" smtClean="0">
                <a:solidFill>
                  <a:schemeClr val="tx1"/>
                </a:solidFill>
              </a:rPr>
              <a:t>Range of DOK and Elements of Rigor across all Domain, Clusters, and Standards </a:t>
            </a:r>
          </a:p>
          <a:p>
            <a:endParaRPr lang="en-US" dirty="0"/>
          </a:p>
        </p:txBody>
      </p:sp>
    </p:spTree>
    <p:extLst>
      <p:ext uri="{BB962C8B-B14F-4D97-AF65-F5344CB8AC3E}">
        <p14:creationId xmlns:p14="http://schemas.microsoft.com/office/powerpoint/2010/main" val="32337526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129"/>
            <a:ext cx="8229600" cy="1152395"/>
          </a:xfrm>
        </p:spPr>
        <p:txBody>
          <a:bodyPr/>
          <a:lstStyle/>
          <a:p>
            <a:r>
              <a:rPr lang="en-US" sz="4000" dirty="0" smtClean="0"/>
              <a:t>Mathematics</a:t>
            </a:r>
            <a:endParaRPr lang="en-US" sz="4000" dirty="0"/>
          </a:p>
        </p:txBody>
      </p:sp>
      <p:sp>
        <p:nvSpPr>
          <p:cNvPr id="3" name="Content Placeholder 2"/>
          <p:cNvSpPr>
            <a:spLocks noGrp="1"/>
          </p:cNvSpPr>
          <p:nvPr>
            <p:ph idx="1"/>
          </p:nvPr>
        </p:nvSpPr>
        <p:spPr/>
        <p:txBody>
          <a:bodyPr>
            <a:normAutofit fontScale="85000" lnSpcReduction="10000"/>
          </a:bodyPr>
          <a:lstStyle/>
          <a:p>
            <a:r>
              <a:rPr lang="en-US" sz="3200" dirty="0">
                <a:solidFill>
                  <a:schemeClr val="tx1"/>
                </a:solidFill>
              </a:rPr>
              <a:t>Grades </a:t>
            </a:r>
            <a:r>
              <a:rPr lang="en-US" sz="3200" dirty="0" smtClean="0">
                <a:solidFill>
                  <a:schemeClr val="tx1"/>
                </a:solidFill>
              </a:rPr>
              <a:t>3 - 5</a:t>
            </a:r>
            <a:r>
              <a:rPr lang="en-US" sz="3200" dirty="0">
                <a:solidFill>
                  <a:schemeClr val="tx1"/>
                </a:solidFill>
              </a:rPr>
              <a:t>: Calculator NOT allowed.</a:t>
            </a:r>
          </a:p>
          <a:p>
            <a:pPr lvl="1"/>
            <a:r>
              <a:rPr lang="en-US" sz="2400" dirty="0">
                <a:solidFill>
                  <a:schemeClr val="tx1"/>
                </a:solidFill>
              </a:rPr>
              <a:t>Not available on screen</a:t>
            </a:r>
          </a:p>
          <a:p>
            <a:pPr lvl="1"/>
            <a:r>
              <a:rPr lang="en-US" sz="2400" dirty="0">
                <a:solidFill>
                  <a:schemeClr val="tx1"/>
                </a:solidFill>
              </a:rPr>
              <a:t>Cannot bring in their own</a:t>
            </a:r>
          </a:p>
          <a:p>
            <a:pPr lvl="1"/>
            <a:r>
              <a:rPr lang="en-US" sz="2400" dirty="0">
                <a:solidFill>
                  <a:schemeClr val="tx1"/>
                </a:solidFill>
              </a:rPr>
              <a:t>Based on the Utah State Standards and students in these grades needing to build basic computation skills and </a:t>
            </a:r>
            <a:r>
              <a:rPr lang="en-US" sz="2400" dirty="0" smtClean="0">
                <a:solidFill>
                  <a:schemeClr val="tx1"/>
                </a:solidFill>
              </a:rPr>
              <a:t>knowledge</a:t>
            </a:r>
          </a:p>
          <a:p>
            <a:pPr lvl="1"/>
            <a:endParaRPr lang="en-US" dirty="0">
              <a:solidFill>
                <a:schemeClr val="tx1"/>
              </a:solidFill>
            </a:endParaRPr>
          </a:p>
          <a:p>
            <a:pPr lvl="0"/>
            <a:r>
              <a:rPr lang="en-US" sz="3200" dirty="0">
                <a:solidFill>
                  <a:schemeClr val="tx1"/>
                </a:solidFill>
              </a:rPr>
              <a:t>Grade 6: Calculator allowed on certain items.</a:t>
            </a:r>
          </a:p>
          <a:p>
            <a:pPr lvl="1"/>
            <a:r>
              <a:rPr lang="en-US" sz="2600" dirty="0">
                <a:solidFill>
                  <a:prstClr val="black"/>
                </a:solidFill>
              </a:rPr>
              <a:t>Available ONLY onscreen</a:t>
            </a:r>
          </a:p>
          <a:p>
            <a:pPr lvl="1"/>
            <a:r>
              <a:rPr lang="en-US" sz="2600" dirty="0">
                <a:solidFill>
                  <a:prstClr val="black"/>
                </a:solidFill>
              </a:rPr>
              <a:t>Cannot bring in their own</a:t>
            </a:r>
          </a:p>
          <a:p>
            <a:pPr lvl="1"/>
            <a:r>
              <a:rPr lang="en-US" sz="2600" dirty="0">
                <a:solidFill>
                  <a:prstClr val="black"/>
                </a:solidFill>
              </a:rPr>
              <a:t>Available on items related to specific standards.  Those standards are still being </a:t>
            </a:r>
            <a:r>
              <a:rPr lang="en-US" sz="2600" dirty="0" smtClean="0">
                <a:solidFill>
                  <a:prstClr val="black"/>
                </a:solidFill>
              </a:rPr>
              <a:t>determined.</a:t>
            </a:r>
            <a:endParaRPr lang="en-US" sz="2600" dirty="0"/>
          </a:p>
          <a:p>
            <a:pPr marL="0" indent="0">
              <a:buNone/>
            </a:pPr>
            <a:endParaRPr lang="en-US" sz="2600" dirty="0" smtClean="0"/>
          </a:p>
        </p:txBody>
      </p:sp>
    </p:spTree>
    <p:extLst>
      <p:ext uri="{BB962C8B-B14F-4D97-AF65-F5344CB8AC3E}">
        <p14:creationId xmlns:p14="http://schemas.microsoft.com/office/powerpoint/2010/main" val="33809314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643"/>
            <a:ext cx="8229600" cy="1189973"/>
          </a:xfrm>
        </p:spPr>
        <p:txBody>
          <a:bodyPr/>
          <a:lstStyle/>
          <a:p>
            <a:r>
              <a:rPr lang="en-US" sz="4000" dirty="0" smtClean="0"/>
              <a:t>Mathematics</a:t>
            </a:r>
            <a:endParaRPr lang="en-US" sz="4000" dirty="0"/>
          </a:p>
        </p:txBody>
      </p:sp>
      <p:sp>
        <p:nvSpPr>
          <p:cNvPr id="3" name="Content Placeholder 2"/>
          <p:cNvSpPr>
            <a:spLocks noGrp="1"/>
          </p:cNvSpPr>
          <p:nvPr>
            <p:ph idx="1"/>
          </p:nvPr>
        </p:nvSpPr>
        <p:spPr>
          <a:xfrm>
            <a:off x="457200" y="1719263"/>
            <a:ext cx="8305800" cy="4406900"/>
          </a:xfrm>
        </p:spPr>
        <p:txBody>
          <a:bodyPr>
            <a:normAutofit/>
          </a:bodyPr>
          <a:lstStyle/>
          <a:p>
            <a:r>
              <a:rPr lang="en-US" sz="2800" dirty="0">
                <a:solidFill>
                  <a:schemeClr val="tx1"/>
                </a:solidFill>
              </a:rPr>
              <a:t>Reference sheets will no longer be available or necessary for the grades 3-6 Elementary Math SAGE. </a:t>
            </a:r>
            <a:endParaRPr lang="en-US" sz="2800" dirty="0" smtClean="0">
              <a:solidFill>
                <a:schemeClr val="tx1"/>
              </a:solidFill>
            </a:endParaRPr>
          </a:p>
          <a:p>
            <a:endParaRPr lang="en-US" sz="1600" dirty="0">
              <a:solidFill>
                <a:schemeClr val="tx1"/>
              </a:solidFill>
            </a:endParaRPr>
          </a:p>
          <a:p>
            <a:r>
              <a:rPr lang="en-US" sz="2800" dirty="0">
                <a:solidFill>
                  <a:schemeClr val="tx1"/>
                </a:solidFill>
              </a:rPr>
              <a:t>Any standard, that is appropriate for students to have a formula to solve an item, will have the formula embedded in the item. </a:t>
            </a:r>
          </a:p>
          <a:p>
            <a:pPr lvl="1"/>
            <a:r>
              <a:rPr lang="en-US" sz="2800" dirty="0" smtClean="0">
                <a:solidFill>
                  <a:schemeClr val="tx1"/>
                </a:solidFill>
              </a:rPr>
              <a:t>Standards </a:t>
            </a:r>
            <a:r>
              <a:rPr lang="en-US" sz="2800" dirty="0">
                <a:solidFill>
                  <a:schemeClr val="tx1"/>
                </a:solidFill>
              </a:rPr>
              <a:t>that state: “Apply the formula</a:t>
            </a:r>
            <a:r>
              <a:rPr lang="en-US" sz="2800" dirty="0" smtClean="0">
                <a:solidFill>
                  <a:schemeClr val="tx1"/>
                </a:solidFill>
              </a:rPr>
              <a:t>”</a:t>
            </a:r>
            <a:endParaRPr lang="en-US" sz="2800" dirty="0">
              <a:solidFill>
                <a:schemeClr val="tx1"/>
              </a:solidFill>
            </a:endParaRPr>
          </a:p>
          <a:p>
            <a:endParaRPr lang="en-US" dirty="0"/>
          </a:p>
        </p:txBody>
      </p:sp>
    </p:spTree>
    <p:extLst>
      <p:ext uri="{BB962C8B-B14F-4D97-AF65-F5344CB8AC3E}">
        <p14:creationId xmlns:p14="http://schemas.microsoft.com/office/powerpoint/2010/main" val="33772590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678"/>
            <a:ext cx="8229600" cy="1315233"/>
          </a:xfrm>
        </p:spPr>
        <p:txBody>
          <a:bodyPr/>
          <a:lstStyle/>
          <a:p>
            <a:r>
              <a:rPr lang="en-US" sz="4000" dirty="0" smtClean="0"/>
              <a:t>Secondary Mathematics</a:t>
            </a:r>
            <a:endParaRPr lang="en-US" sz="4000" dirty="0"/>
          </a:p>
        </p:txBody>
      </p:sp>
      <p:sp>
        <p:nvSpPr>
          <p:cNvPr id="3" name="Content Placeholder 2"/>
          <p:cNvSpPr>
            <a:spLocks noGrp="1"/>
          </p:cNvSpPr>
          <p:nvPr>
            <p:ph idx="1"/>
          </p:nvPr>
        </p:nvSpPr>
        <p:spPr/>
        <p:txBody>
          <a:bodyPr>
            <a:normAutofit fontScale="85000" lnSpcReduction="10000"/>
          </a:bodyPr>
          <a:lstStyle/>
          <a:p>
            <a:r>
              <a:rPr lang="en-US" sz="3200" dirty="0">
                <a:solidFill>
                  <a:schemeClr val="tx1"/>
                </a:solidFill>
                <a:latin typeface="+mn-lt"/>
                <a:cs typeface="Times New Roman" pitchFamily="18" charset="0"/>
              </a:rPr>
              <a:t>Reference sheets will </a:t>
            </a:r>
            <a:r>
              <a:rPr lang="en-US" sz="3200" u="sng" dirty="0">
                <a:solidFill>
                  <a:schemeClr val="tx1"/>
                </a:solidFill>
                <a:latin typeface="+mn-lt"/>
                <a:cs typeface="Times New Roman" pitchFamily="18" charset="0"/>
              </a:rPr>
              <a:t>no longer</a:t>
            </a:r>
            <a:r>
              <a:rPr lang="en-US" sz="3200" dirty="0">
                <a:solidFill>
                  <a:schemeClr val="tx1"/>
                </a:solidFill>
                <a:latin typeface="+mn-lt"/>
                <a:cs typeface="Times New Roman" pitchFamily="18" charset="0"/>
              </a:rPr>
              <a:t> be available or necessary for Secondary Math SAGE. </a:t>
            </a:r>
          </a:p>
          <a:p>
            <a:r>
              <a:rPr lang="en-US" sz="3200" dirty="0" smtClean="0">
                <a:solidFill>
                  <a:schemeClr val="tx1"/>
                </a:solidFill>
                <a:latin typeface="+mn-lt"/>
                <a:cs typeface="Times New Roman" pitchFamily="18" charset="0"/>
              </a:rPr>
              <a:t>Any item that is appropriate for students to have a formula, will have the formula embedded in the item. </a:t>
            </a:r>
          </a:p>
          <a:p>
            <a:r>
              <a:rPr lang="en-US" sz="3200" dirty="0">
                <a:solidFill>
                  <a:schemeClr val="tx1"/>
                </a:solidFill>
                <a:latin typeface="+mn-lt"/>
              </a:rPr>
              <a:t>Calculator will be available on the test</a:t>
            </a:r>
          </a:p>
          <a:p>
            <a:r>
              <a:rPr lang="en-US" sz="3200" u="sng" dirty="0">
                <a:solidFill>
                  <a:schemeClr val="tx1"/>
                </a:solidFill>
                <a:latin typeface="+mn-lt"/>
              </a:rPr>
              <a:t>Student may</a:t>
            </a:r>
            <a:r>
              <a:rPr lang="en-US" sz="3200" dirty="0">
                <a:solidFill>
                  <a:schemeClr val="tx1"/>
                </a:solidFill>
                <a:latin typeface="+mn-lt"/>
              </a:rPr>
              <a:t> bring in and use a calculator that was used during classroom instruction</a:t>
            </a:r>
          </a:p>
          <a:p>
            <a:r>
              <a:rPr lang="en-US" sz="3200" dirty="0">
                <a:solidFill>
                  <a:schemeClr val="tx1"/>
                </a:solidFill>
                <a:latin typeface="+mn-lt"/>
              </a:rPr>
              <a:t>No phone or internet capable calculators are </a:t>
            </a:r>
            <a:r>
              <a:rPr lang="en-US" sz="3200" dirty="0" smtClean="0">
                <a:solidFill>
                  <a:schemeClr val="tx1"/>
                </a:solidFill>
                <a:latin typeface="+mn-lt"/>
              </a:rPr>
              <a:t>permitted!</a:t>
            </a:r>
            <a:endParaRPr lang="en-US" sz="3200" dirty="0">
              <a:solidFill>
                <a:schemeClr val="tx1"/>
              </a:solidFill>
              <a:latin typeface="+mn-lt"/>
            </a:endParaRPr>
          </a:p>
          <a:p>
            <a:pPr>
              <a:buFont typeface="Courier New" pitchFamily="49" charset="0"/>
              <a:buChar char="o"/>
            </a:pPr>
            <a:endParaRPr lang="en-US" sz="3200" dirty="0" smtClean="0">
              <a:solidFill>
                <a:schemeClr val="tx1"/>
              </a:solidFill>
              <a:latin typeface="+mn-lt"/>
              <a:cs typeface="Times New Roman" pitchFamily="18" charset="0"/>
            </a:endParaRPr>
          </a:p>
          <a:p>
            <a:pPr marL="0" indent="0">
              <a:buNone/>
            </a:pPr>
            <a:endParaRPr lang="en-US" dirty="0">
              <a:latin typeface="+mn-lt"/>
            </a:endParaRPr>
          </a:p>
        </p:txBody>
      </p:sp>
    </p:spTree>
    <p:extLst>
      <p:ext uri="{BB962C8B-B14F-4D97-AF65-F5344CB8AC3E}">
        <p14:creationId xmlns:p14="http://schemas.microsoft.com/office/powerpoint/2010/main" val="7722178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4450" indent="0">
              <a:buNone/>
            </a:pPr>
            <a:r>
              <a:rPr lang="en-US" sz="3200" b="1" dirty="0" smtClean="0">
                <a:solidFill>
                  <a:srgbClr val="0000FF"/>
                </a:solidFill>
              </a:rPr>
              <a:t>Secondary Calculator Usage</a:t>
            </a:r>
          </a:p>
          <a:p>
            <a:r>
              <a:rPr lang="en-US" sz="3000" dirty="0"/>
              <a:t>Students may use any calculator previously used during instruction (with the exception of a phone or internet capable device.) </a:t>
            </a:r>
            <a:endParaRPr lang="en-US" sz="3000" dirty="0" smtClean="0"/>
          </a:p>
          <a:p>
            <a:r>
              <a:rPr lang="en-US" sz="3000" dirty="0" smtClean="0"/>
              <a:t>An </a:t>
            </a:r>
            <a:r>
              <a:rPr lang="en-US" sz="3000" dirty="0"/>
              <a:t>on-screen calculator is also available. </a:t>
            </a:r>
            <a:r>
              <a:rPr lang="en-US" sz="3000" i="1" dirty="0"/>
              <a:t> </a:t>
            </a:r>
            <a:endParaRPr lang="en-US" sz="3000" i="1" dirty="0" smtClean="0"/>
          </a:p>
          <a:p>
            <a:r>
              <a:rPr lang="en-US" sz="3000" b="1" i="1" dirty="0" smtClean="0"/>
              <a:t>In </a:t>
            </a:r>
            <a:r>
              <a:rPr lang="en-US" sz="3000" b="1" i="1" dirty="0"/>
              <a:t>6th grade an onscreen calculator can be used on certain test questions.  It will depend on the Core Curriculum Standard.  Students cannot bring their own calculator.  </a:t>
            </a:r>
            <a:endParaRPr lang="en-US" sz="3000" dirty="0"/>
          </a:p>
        </p:txBody>
      </p:sp>
      <p:sp>
        <p:nvSpPr>
          <p:cNvPr id="3" name="Title 2"/>
          <p:cNvSpPr>
            <a:spLocks noGrp="1"/>
          </p:cNvSpPr>
          <p:nvPr>
            <p:ph type="title"/>
          </p:nvPr>
        </p:nvSpPr>
        <p:spPr/>
        <p:txBody>
          <a:bodyPr/>
          <a:lstStyle/>
          <a:p>
            <a:r>
              <a:rPr lang="en-US" sz="4400" dirty="0" smtClean="0"/>
              <a:t>secondary </a:t>
            </a:r>
            <a:r>
              <a:rPr lang="en-US" sz="4400" dirty="0" smtClean="0"/>
              <a:t>mathematics</a:t>
            </a:r>
            <a:endParaRPr lang="en-US" sz="4400" dirty="0"/>
          </a:p>
        </p:txBody>
      </p:sp>
    </p:spTree>
    <p:extLst>
      <p:ext uri="{BB962C8B-B14F-4D97-AF65-F5344CB8AC3E}">
        <p14:creationId xmlns:p14="http://schemas.microsoft.com/office/powerpoint/2010/main" val="25098805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smtClean="0"/>
              <a:t>Reference </a:t>
            </a:r>
            <a:r>
              <a:rPr lang="en-US" sz="2800" dirty="0"/>
              <a:t>sheets will </a:t>
            </a:r>
            <a:r>
              <a:rPr lang="en-US" sz="2800" u="sng" dirty="0"/>
              <a:t>not</a:t>
            </a:r>
            <a:r>
              <a:rPr lang="en-US" sz="2800" dirty="0"/>
              <a:t> be available or necessary for Elementary or Secondary.  </a:t>
            </a:r>
            <a:endParaRPr lang="en-US" sz="2800" dirty="0" smtClean="0"/>
          </a:p>
          <a:p>
            <a:r>
              <a:rPr lang="en-US" sz="2800" dirty="0" smtClean="0"/>
              <a:t>In </a:t>
            </a:r>
            <a:r>
              <a:rPr lang="en-US" sz="2800" dirty="0"/>
              <a:t>6th grade if a formula is needed, it will be embedded in the problem.  </a:t>
            </a:r>
            <a:endParaRPr lang="en-US" sz="2800" dirty="0" smtClean="0"/>
          </a:p>
          <a:p>
            <a:r>
              <a:rPr lang="en-US" sz="2800" dirty="0" smtClean="0"/>
              <a:t>In </a:t>
            </a:r>
            <a:r>
              <a:rPr lang="en-US" sz="2800" dirty="0"/>
              <a:t>7 – 11, if a formula is needed to solve the problem, the formula may or may not be given depending on the Core Curriculum standard.</a:t>
            </a:r>
          </a:p>
        </p:txBody>
      </p:sp>
      <p:sp>
        <p:nvSpPr>
          <p:cNvPr id="4" name="Title 3"/>
          <p:cNvSpPr>
            <a:spLocks noGrp="1"/>
          </p:cNvSpPr>
          <p:nvPr>
            <p:ph type="title"/>
          </p:nvPr>
        </p:nvSpPr>
        <p:spPr/>
        <p:txBody>
          <a:bodyPr/>
          <a:lstStyle/>
          <a:p>
            <a:r>
              <a:rPr lang="en-US" sz="4000" dirty="0" err="1" smtClean="0"/>
              <a:t>MATHematics</a:t>
            </a:r>
            <a:r>
              <a:rPr lang="en-US" sz="4000" dirty="0" smtClean="0"/>
              <a:t> Reference Sheet</a:t>
            </a:r>
            <a:endParaRPr lang="en-US" sz="4000" dirty="0"/>
          </a:p>
        </p:txBody>
      </p:sp>
    </p:spTree>
    <p:extLst>
      <p:ext uri="{BB962C8B-B14F-4D97-AF65-F5344CB8AC3E}">
        <p14:creationId xmlns:p14="http://schemas.microsoft.com/office/powerpoint/2010/main" val="3985258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07368" y="766307"/>
            <a:ext cx="9144000" cy="566738"/>
          </a:xfrm>
        </p:spPr>
        <p:txBody>
          <a:bodyPr>
            <a:noAutofit/>
          </a:bodyPr>
          <a:lstStyle/>
          <a:p>
            <a:r>
              <a:rPr lang="en-US" sz="4000" dirty="0" smtClean="0">
                <a:ln>
                  <a:noFill/>
                </a:ln>
              </a:rPr>
              <a:t>RECORDING Special Codes</a:t>
            </a:r>
            <a:br>
              <a:rPr lang="en-US" sz="4000" dirty="0" smtClean="0">
                <a:ln>
                  <a:noFill/>
                </a:ln>
              </a:rPr>
            </a:br>
            <a:r>
              <a:rPr lang="en-US" sz="2000" i="1" dirty="0" smtClean="0"/>
              <a:t>Several new codes</a:t>
            </a:r>
            <a:endParaRPr lang="en-US" sz="2000" i="1" dirty="0">
              <a:ln>
                <a:noFill/>
              </a:ln>
            </a:endParaRPr>
          </a:p>
        </p:txBody>
      </p:sp>
      <p:sp>
        <p:nvSpPr>
          <p:cNvPr id="8" name="TextBox 7"/>
          <p:cNvSpPr txBox="1"/>
          <p:nvPr/>
        </p:nvSpPr>
        <p:spPr>
          <a:xfrm>
            <a:off x="0" y="1612642"/>
            <a:ext cx="4724400" cy="5016758"/>
          </a:xfrm>
          <a:prstGeom prst="rect">
            <a:avLst/>
          </a:prstGeom>
          <a:noFill/>
          <a:ln>
            <a:noFill/>
          </a:ln>
        </p:spPr>
        <p:txBody>
          <a:bodyPr wrap="square" rtlCol="0">
            <a:spAutoFit/>
          </a:bodyPr>
          <a:lstStyle/>
          <a:p>
            <a:pPr marL="742950" lvl="1" indent="-285750">
              <a:spcAft>
                <a:spcPts val="600"/>
              </a:spcAft>
              <a:buFont typeface="Arial" pitchFamily="34" charset="0"/>
              <a:buChar char="•"/>
            </a:pPr>
            <a:r>
              <a:rPr lang="en-US" sz="2000" dirty="0" smtClean="0">
                <a:solidFill>
                  <a:prstClr val="black"/>
                </a:solidFill>
              </a:rPr>
              <a:t>Absent</a:t>
            </a:r>
          </a:p>
          <a:p>
            <a:pPr marL="742950" lvl="1" indent="-285750">
              <a:spcAft>
                <a:spcPts val="600"/>
              </a:spcAft>
              <a:buFont typeface="Arial" pitchFamily="34" charset="0"/>
              <a:buChar char="•"/>
            </a:pPr>
            <a:r>
              <a:rPr lang="en-US" sz="2000" dirty="0" smtClean="0">
                <a:solidFill>
                  <a:prstClr val="black"/>
                </a:solidFill>
              </a:rPr>
              <a:t>ELL first year in US April 15 or later</a:t>
            </a:r>
          </a:p>
          <a:p>
            <a:pPr marL="742950" lvl="1" indent="-285750">
              <a:spcAft>
                <a:spcPts val="600"/>
              </a:spcAft>
              <a:buFont typeface="Arial" pitchFamily="34" charset="0"/>
              <a:buChar char="•"/>
            </a:pPr>
            <a:r>
              <a:rPr lang="en-US" sz="2000" dirty="0" smtClean="0">
                <a:solidFill>
                  <a:prstClr val="black"/>
                </a:solidFill>
              </a:rPr>
              <a:t>ELL first year in US before April 15</a:t>
            </a:r>
          </a:p>
          <a:p>
            <a:pPr marL="742950" lvl="1" indent="-285750">
              <a:spcAft>
                <a:spcPts val="600"/>
              </a:spcAft>
              <a:buFont typeface="Arial" pitchFamily="34" charset="0"/>
              <a:buChar char="•"/>
            </a:pPr>
            <a:r>
              <a:rPr lang="en-US" sz="2000" dirty="0" smtClean="0">
                <a:solidFill>
                  <a:prstClr val="black"/>
                </a:solidFill>
              </a:rPr>
              <a:t>UAA</a:t>
            </a:r>
          </a:p>
          <a:p>
            <a:pPr marL="742950" lvl="1" indent="-285750">
              <a:spcAft>
                <a:spcPts val="600"/>
              </a:spcAft>
              <a:buFont typeface="Arial" pitchFamily="34" charset="0"/>
              <a:buChar char="•"/>
            </a:pPr>
            <a:r>
              <a:rPr lang="en-US" sz="2000" dirty="0" smtClean="0">
                <a:solidFill>
                  <a:prstClr val="black"/>
                </a:solidFill>
              </a:rPr>
              <a:t>Student Refuses to Test</a:t>
            </a:r>
          </a:p>
          <a:p>
            <a:pPr marL="742950" lvl="1" indent="-285750">
              <a:spcAft>
                <a:spcPts val="600"/>
              </a:spcAft>
              <a:buFont typeface="Arial" pitchFamily="34" charset="0"/>
              <a:buChar char="•"/>
            </a:pPr>
            <a:r>
              <a:rPr lang="en-US" sz="2000" dirty="0" smtClean="0">
                <a:solidFill>
                  <a:prstClr val="black"/>
                </a:solidFill>
              </a:rPr>
              <a:t>Excused – Medical Emergency</a:t>
            </a:r>
          </a:p>
          <a:p>
            <a:pPr marL="742950" lvl="1" indent="-285750">
              <a:spcAft>
                <a:spcPts val="600"/>
              </a:spcAft>
              <a:buFont typeface="Arial" pitchFamily="34" charset="0"/>
              <a:buChar char="•"/>
            </a:pPr>
            <a:r>
              <a:rPr lang="en-US" sz="2000" dirty="0" smtClean="0">
                <a:solidFill>
                  <a:prstClr val="black"/>
                </a:solidFill>
              </a:rPr>
              <a:t>Course Instruction Incomplete</a:t>
            </a:r>
          </a:p>
          <a:p>
            <a:pPr marL="742950" lvl="1" indent="-285750">
              <a:spcAft>
                <a:spcPts val="600"/>
              </a:spcAft>
              <a:buFont typeface="Arial" pitchFamily="34" charset="0"/>
              <a:buChar char="•"/>
            </a:pPr>
            <a:r>
              <a:rPr lang="en-US" sz="2000" dirty="0" smtClean="0">
                <a:solidFill>
                  <a:prstClr val="black"/>
                </a:solidFill>
              </a:rPr>
              <a:t>Course Instruction Not Provided</a:t>
            </a:r>
          </a:p>
          <a:p>
            <a:pPr marL="742950" lvl="1" indent="-285750">
              <a:spcAft>
                <a:spcPts val="600"/>
              </a:spcAft>
              <a:buFont typeface="Arial" pitchFamily="34" charset="0"/>
              <a:buChar char="•"/>
            </a:pPr>
            <a:r>
              <a:rPr lang="en-US" sz="2000" dirty="0" smtClean="0">
                <a:solidFill>
                  <a:prstClr val="black"/>
                </a:solidFill>
              </a:rPr>
              <a:t>Test has already been taken</a:t>
            </a:r>
          </a:p>
          <a:p>
            <a:pPr marL="742950" lvl="1" indent="-285750">
              <a:spcAft>
                <a:spcPts val="600"/>
              </a:spcAft>
              <a:buFont typeface="Arial" pitchFamily="34" charset="0"/>
              <a:buChar char="•"/>
            </a:pPr>
            <a:r>
              <a:rPr lang="en-US" sz="2000" dirty="0" smtClean="0">
                <a:solidFill>
                  <a:prstClr val="black"/>
                </a:solidFill>
              </a:rPr>
              <a:t>Unfixable </a:t>
            </a:r>
            <a:r>
              <a:rPr lang="en-US" sz="2000" dirty="0" err="1" smtClean="0">
                <a:solidFill>
                  <a:prstClr val="black"/>
                </a:solidFill>
              </a:rPr>
              <a:t>UTREx</a:t>
            </a:r>
            <a:r>
              <a:rPr lang="en-US" sz="2000" dirty="0" smtClean="0">
                <a:solidFill>
                  <a:prstClr val="black"/>
                </a:solidFill>
              </a:rPr>
              <a:t> Error</a:t>
            </a:r>
          </a:p>
          <a:p>
            <a:pPr marL="742950" lvl="1" indent="-285750">
              <a:spcAft>
                <a:spcPts val="600"/>
              </a:spcAft>
              <a:buFont typeface="Arial" pitchFamily="34" charset="0"/>
              <a:buChar char="•"/>
            </a:pPr>
            <a:r>
              <a:rPr lang="en-US" sz="2000" dirty="0" smtClean="0">
                <a:solidFill>
                  <a:prstClr val="black"/>
                </a:solidFill>
              </a:rPr>
              <a:t>Accommodated</a:t>
            </a:r>
          </a:p>
          <a:p>
            <a:pPr marL="742950" lvl="1" indent="-285750">
              <a:spcAft>
                <a:spcPts val="600"/>
              </a:spcAft>
              <a:buFont typeface="Arial" pitchFamily="34" charset="0"/>
              <a:buChar char="•"/>
            </a:pPr>
            <a:r>
              <a:rPr lang="en-US" sz="2000" dirty="0" smtClean="0">
                <a:solidFill>
                  <a:prstClr val="black"/>
                </a:solidFill>
              </a:rPr>
              <a:t>Modified (uncommon)</a:t>
            </a:r>
          </a:p>
          <a:p>
            <a:pPr marL="742950" lvl="1" indent="-285750">
              <a:spcAft>
                <a:spcPts val="600"/>
              </a:spcAft>
              <a:buFont typeface="Arial" pitchFamily="34" charset="0"/>
              <a:buChar char="•"/>
            </a:pPr>
            <a:r>
              <a:rPr lang="en-US" sz="2000" dirty="0" smtClean="0">
                <a:solidFill>
                  <a:prstClr val="black"/>
                </a:solidFill>
              </a:rPr>
              <a:t>Parent Opt Out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908" y="2581884"/>
            <a:ext cx="3556915" cy="138058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4400" y="4302889"/>
            <a:ext cx="4252764" cy="1477328"/>
          </a:xfrm>
          <a:prstGeom prst="rect">
            <a:avLst/>
          </a:prstGeom>
          <a:noFill/>
        </p:spPr>
        <p:txBody>
          <a:bodyPr wrap="square" rtlCol="0">
            <a:spAutoFit/>
          </a:bodyPr>
          <a:lstStyle/>
          <a:p>
            <a:pPr marL="0" lvl="1"/>
            <a:r>
              <a:rPr lang="en-US" b="1" dirty="0">
                <a:solidFill>
                  <a:srgbClr val="0000FF"/>
                </a:solidFill>
              </a:rPr>
              <a:t>Note: </a:t>
            </a:r>
            <a:r>
              <a:rPr lang="en-US" dirty="0">
                <a:solidFill>
                  <a:prstClr val="black"/>
                </a:solidFill>
              </a:rPr>
              <a:t>If you select a special code (other than accommodated or modified), the student will not be eligible for any test in that subject.</a:t>
            </a:r>
          </a:p>
          <a:p>
            <a:endParaRPr lang="en-US" dirty="0">
              <a:solidFill>
                <a:prstClr val="black"/>
              </a:solidFill>
            </a:endParaRPr>
          </a:p>
        </p:txBody>
      </p:sp>
      <p:sp>
        <p:nvSpPr>
          <p:cNvPr id="4" name="Rectangle 3"/>
          <p:cNvSpPr/>
          <p:nvPr/>
        </p:nvSpPr>
        <p:spPr>
          <a:xfrm>
            <a:off x="5016490" y="1658553"/>
            <a:ext cx="3960674" cy="923330"/>
          </a:xfrm>
          <a:prstGeom prst="rect">
            <a:avLst/>
          </a:prstGeom>
        </p:spPr>
        <p:txBody>
          <a:bodyPr wrap="square">
            <a:spAutoFit/>
          </a:bodyPr>
          <a:lstStyle/>
          <a:p>
            <a:pPr>
              <a:spcAft>
                <a:spcPts val="600"/>
              </a:spcAft>
            </a:pPr>
            <a:r>
              <a:rPr lang="en-US" dirty="0">
                <a:solidFill>
                  <a:prstClr val="black"/>
                </a:solidFill>
              </a:rPr>
              <a:t>The </a:t>
            </a:r>
            <a:r>
              <a:rPr lang="en-US" b="1" dirty="0">
                <a:solidFill>
                  <a:prstClr val="black"/>
                </a:solidFill>
              </a:rPr>
              <a:t>Special Codes</a:t>
            </a:r>
            <a:r>
              <a:rPr lang="en-US" dirty="0">
                <a:solidFill>
                  <a:prstClr val="black"/>
                </a:solidFill>
              </a:rPr>
              <a:t> fields may be selected</a:t>
            </a:r>
            <a:r>
              <a:rPr lang="en-US" dirty="0">
                <a:solidFill>
                  <a:srgbClr val="FF0000"/>
                </a:solidFill>
              </a:rPr>
              <a:t> </a:t>
            </a:r>
            <a:r>
              <a:rPr lang="en-US" dirty="0">
                <a:solidFill>
                  <a:prstClr val="black"/>
                </a:solidFill>
              </a:rPr>
              <a:t>for each subject’s test. The Special Codes </a:t>
            </a:r>
            <a:r>
              <a:rPr lang="en-US" u="sng" dirty="0">
                <a:solidFill>
                  <a:prstClr val="black"/>
                </a:solidFill>
              </a:rPr>
              <a:t>are mutually </a:t>
            </a:r>
            <a:r>
              <a:rPr lang="en-US" u="sng" dirty="0" smtClean="0">
                <a:solidFill>
                  <a:prstClr val="black"/>
                </a:solidFill>
              </a:rPr>
              <a:t>exclusive</a:t>
            </a:r>
            <a:endParaRPr lang="en-US" dirty="0">
              <a:solidFill>
                <a:prstClr val="black"/>
              </a:solidFill>
            </a:endParaRPr>
          </a:p>
        </p:txBody>
      </p:sp>
      <p:sp>
        <p:nvSpPr>
          <p:cNvPr id="6" name="Rectangle 5"/>
          <p:cNvSpPr/>
          <p:nvPr/>
        </p:nvSpPr>
        <p:spPr>
          <a:xfrm>
            <a:off x="4320402" y="5593133"/>
            <a:ext cx="4463988" cy="646331"/>
          </a:xfrm>
          <a:prstGeom prst="rect">
            <a:avLst/>
          </a:prstGeom>
        </p:spPr>
        <p:txBody>
          <a:bodyPr wrap="square">
            <a:spAutoFit/>
          </a:bodyPr>
          <a:lstStyle/>
          <a:p>
            <a:pPr marL="400050" lvl="1"/>
            <a:r>
              <a:rPr lang="en-US" dirty="0" smtClean="0">
                <a:solidFill>
                  <a:srgbClr val="0000FF"/>
                </a:solidFill>
              </a:rPr>
              <a:t>Note: </a:t>
            </a:r>
            <a:r>
              <a:rPr lang="en-US" dirty="0" smtClean="0"/>
              <a:t>Parent Opt Out vs. Student Refuses to Test</a:t>
            </a:r>
            <a:endParaRPr lang="en-US" dirty="0"/>
          </a:p>
        </p:txBody>
      </p:sp>
    </p:spTree>
    <p:extLst>
      <p:ext uri="{BB962C8B-B14F-4D97-AF65-F5344CB8AC3E}">
        <p14:creationId xmlns:p14="http://schemas.microsoft.com/office/powerpoint/2010/main" val="243059680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a:t>If I have formula charts (core </a:t>
            </a:r>
            <a:r>
              <a:rPr lang="en-US" sz="3200" b="1" dirty="0" smtClean="0"/>
              <a:t>standards instructional </a:t>
            </a:r>
            <a:r>
              <a:rPr lang="en-US" sz="3200" b="1" dirty="0"/>
              <a:t>aides) up in my room do I need to take them down for the test</a:t>
            </a:r>
            <a:r>
              <a:rPr lang="en-US" sz="3200" b="1" dirty="0" smtClean="0"/>
              <a:t>?</a:t>
            </a:r>
          </a:p>
          <a:p>
            <a:r>
              <a:rPr lang="en-US" sz="3200" dirty="0" smtClean="0"/>
              <a:t>Students should </a:t>
            </a:r>
            <a:r>
              <a:rPr lang="en-US" sz="3200" u="sng" dirty="0"/>
              <a:t>not</a:t>
            </a:r>
            <a:r>
              <a:rPr lang="en-US" sz="3200" dirty="0"/>
              <a:t> be provided with any assistance that would elevate their score. Charts and posters that would help students take the test should be covered or taken down.</a:t>
            </a:r>
          </a:p>
        </p:txBody>
      </p:sp>
      <p:sp>
        <p:nvSpPr>
          <p:cNvPr id="3" name="Title 2"/>
          <p:cNvSpPr>
            <a:spLocks noGrp="1"/>
          </p:cNvSpPr>
          <p:nvPr>
            <p:ph type="title"/>
          </p:nvPr>
        </p:nvSpPr>
        <p:spPr/>
        <p:txBody>
          <a:bodyPr/>
          <a:lstStyle/>
          <a:p>
            <a:r>
              <a:rPr lang="en-US" sz="4400" dirty="0" smtClean="0"/>
              <a:t>Math Formula Charts</a:t>
            </a:r>
            <a:endParaRPr lang="en-US" sz="4400" dirty="0"/>
          </a:p>
        </p:txBody>
      </p:sp>
    </p:spTree>
    <p:extLst>
      <p:ext uri="{BB962C8B-B14F-4D97-AF65-F5344CB8AC3E}">
        <p14:creationId xmlns:p14="http://schemas.microsoft.com/office/powerpoint/2010/main" val="390801354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Science</a:t>
            </a:r>
            <a:endParaRPr lang="en-US" sz="4000" dirty="0"/>
          </a:p>
        </p:txBody>
      </p:sp>
      <p:sp>
        <p:nvSpPr>
          <p:cNvPr id="3" name="Content Placeholder 2"/>
          <p:cNvSpPr>
            <a:spLocks noGrp="1"/>
          </p:cNvSpPr>
          <p:nvPr>
            <p:ph idx="1"/>
          </p:nvPr>
        </p:nvSpPr>
        <p:spPr>
          <a:xfrm>
            <a:off x="327025" y="1605860"/>
            <a:ext cx="8435975" cy="4910137"/>
          </a:xfrm>
        </p:spPr>
        <p:txBody>
          <a:bodyPr>
            <a:noAutofit/>
          </a:bodyPr>
          <a:lstStyle/>
          <a:p>
            <a:r>
              <a:rPr lang="en-US" sz="2800" dirty="0" smtClean="0">
                <a:solidFill>
                  <a:schemeClr val="tx1"/>
                </a:solidFill>
              </a:rPr>
              <a:t>All items aligned to a Standard, Objective, and ILOs</a:t>
            </a:r>
          </a:p>
          <a:p>
            <a:r>
              <a:rPr lang="en-US" sz="2800" dirty="0" smtClean="0">
                <a:solidFill>
                  <a:schemeClr val="tx1"/>
                </a:solidFill>
              </a:rPr>
              <a:t>DOK 1-4 items spread across all Standards and Objectives</a:t>
            </a:r>
          </a:p>
          <a:p>
            <a:r>
              <a:rPr lang="en-US" sz="2800" dirty="0" smtClean="0">
                <a:solidFill>
                  <a:schemeClr val="tx1"/>
                </a:solidFill>
              </a:rPr>
              <a:t>Developing for a 40%-60% split between Multiple Choice and Constructed Response items for each student</a:t>
            </a:r>
          </a:p>
          <a:p>
            <a:r>
              <a:rPr lang="en-US" sz="2800" dirty="0" smtClean="0">
                <a:solidFill>
                  <a:schemeClr val="tx1"/>
                </a:solidFill>
              </a:rPr>
              <a:t>Simulations allow for in-depth, experiment-like conditions allowing assessment of science skills in a setting approximating authenticity</a:t>
            </a:r>
            <a:endParaRPr lang="en-US" sz="2800" dirty="0">
              <a:solidFill>
                <a:schemeClr val="tx1"/>
              </a:solidFill>
            </a:endParaRPr>
          </a:p>
        </p:txBody>
      </p:sp>
    </p:spTree>
    <p:extLst>
      <p:ext uri="{BB962C8B-B14F-4D97-AF65-F5344CB8AC3E}">
        <p14:creationId xmlns:p14="http://schemas.microsoft.com/office/powerpoint/2010/main" val="28927079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Science</a:t>
            </a:r>
            <a:endParaRPr lang="en-US" sz="4000" dirty="0"/>
          </a:p>
        </p:txBody>
      </p:sp>
      <p:sp>
        <p:nvSpPr>
          <p:cNvPr id="3" name="Content Placeholder 2"/>
          <p:cNvSpPr>
            <a:spLocks noGrp="1"/>
          </p:cNvSpPr>
          <p:nvPr>
            <p:ph idx="1"/>
          </p:nvPr>
        </p:nvSpPr>
        <p:spPr/>
        <p:txBody>
          <a:bodyPr>
            <a:normAutofit lnSpcReduction="10000"/>
          </a:bodyPr>
          <a:lstStyle/>
          <a:p>
            <a:r>
              <a:rPr lang="en-US" sz="2800" dirty="0">
                <a:solidFill>
                  <a:schemeClr val="tx1"/>
                </a:solidFill>
              </a:rPr>
              <a:t>Calculators allowed for </a:t>
            </a:r>
            <a:r>
              <a:rPr lang="en-US" sz="2800" u="sng" dirty="0">
                <a:solidFill>
                  <a:schemeClr val="tx1"/>
                </a:solidFill>
              </a:rPr>
              <a:t>all tests</a:t>
            </a:r>
          </a:p>
          <a:p>
            <a:pPr lvl="1"/>
            <a:r>
              <a:rPr lang="en-US" sz="2400" dirty="0">
                <a:solidFill>
                  <a:schemeClr val="tx1"/>
                </a:solidFill>
              </a:rPr>
              <a:t>Students may use a calculator they are familiar with</a:t>
            </a:r>
          </a:p>
          <a:p>
            <a:pPr lvl="1"/>
            <a:r>
              <a:rPr lang="en-US" sz="2400" dirty="0">
                <a:solidFill>
                  <a:schemeClr val="tx1"/>
                </a:solidFill>
              </a:rPr>
              <a:t>A scientific calculator will be provided as an on-line </a:t>
            </a:r>
            <a:r>
              <a:rPr lang="en-US" sz="2400" dirty="0" smtClean="0">
                <a:solidFill>
                  <a:schemeClr val="tx1"/>
                </a:solidFill>
              </a:rPr>
              <a:t>tool</a:t>
            </a:r>
          </a:p>
          <a:p>
            <a:pPr lvl="1"/>
            <a:r>
              <a:rPr lang="en-US" sz="2400" dirty="0">
                <a:solidFill>
                  <a:schemeClr val="tx1"/>
                </a:solidFill>
              </a:rPr>
              <a:t>No phone or internet capable calculators are </a:t>
            </a:r>
            <a:r>
              <a:rPr lang="en-US" sz="2400" dirty="0" smtClean="0">
                <a:solidFill>
                  <a:schemeClr val="tx1"/>
                </a:solidFill>
              </a:rPr>
              <a:t>permitted!</a:t>
            </a:r>
            <a:endParaRPr lang="en-US" sz="2400" dirty="0">
              <a:solidFill>
                <a:schemeClr val="tx1"/>
              </a:solidFill>
            </a:endParaRPr>
          </a:p>
          <a:p>
            <a:r>
              <a:rPr lang="en-US" sz="2800" dirty="0">
                <a:solidFill>
                  <a:schemeClr val="tx1"/>
                </a:solidFill>
              </a:rPr>
              <a:t>Reference sheets are available for Chemistry and Physics</a:t>
            </a:r>
          </a:p>
          <a:p>
            <a:pPr lvl="1"/>
            <a:r>
              <a:rPr lang="en-US" sz="2400" dirty="0">
                <a:solidFill>
                  <a:schemeClr val="tx1"/>
                </a:solidFill>
              </a:rPr>
              <a:t>Download and use throughout the year if you desire</a:t>
            </a:r>
          </a:p>
          <a:p>
            <a:pPr lvl="1"/>
            <a:r>
              <a:rPr lang="en-US" sz="2400" dirty="0">
                <a:hlinkClick r:id="rId2"/>
              </a:rPr>
              <a:t>http://www.schools.utah.gov/assessment/Adaptive-Assessment-System/Science.aspx</a:t>
            </a:r>
            <a:endParaRPr lang="en-US" dirty="0"/>
          </a:p>
        </p:txBody>
      </p:sp>
    </p:spTree>
    <p:extLst>
      <p:ext uri="{BB962C8B-B14F-4D97-AF65-F5344CB8AC3E}">
        <p14:creationId xmlns:p14="http://schemas.microsoft.com/office/powerpoint/2010/main" val="1277874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82" y="440810"/>
            <a:ext cx="8730048" cy="677108"/>
          </a:xfrm>
        </p:spPr>
        <p:txBody>
          <a:bodyPr>
            <a:noAutofit/>
          </a:bodyPr>
          <a:lstStyle/>
          <a:p>
            <a:pPr algn="ctr"/>
            <a:r>
              <a:rPr lang="en-US" sz="3800" dirty="0" smtClean="0"/>
              <a:t>Student Dictionary &amp; Thesaurus</a:t>
            </a:r>
            <a:br>
              <a:rPr lang="en-US" sz="3800" dirty="0" smtClean="0"/>
            </a:br>
            <a:r>
              <a:rPr lang="en-US" sz="2400" dirty="0" smtClean="0"/>
              <a:t>English and Spanish</a:t>
            </a:r>
            <a:endParaRPr lang="en-US" sz="2400" dirty="0"/>
          </a:p>
        </p:txBody>
      </p:sp>
      <p:sp>
        <p:nvSpPr>
          <p:cNvPr id="3" name="Text Placeholder 2"/>
          <p:cNvSpPr>
            <a:spLocks noGrp="1"/>
          </p:cNvSpPr>
          <p:nvPr>
            <p:ph type="body" idx="1"/>
          </p:nvPr>
        </p:nvSpPr>
        <p:spPr>
          <a:xfrm>
            <a:off x="270619" y="1539768"/>
            <a:ext cx="4131077" cy="4920622"/>
          </a:xfrm>
        </p:spPr>
        <p:txBody>
          <a:bodyPr>
            <a:noAutofit/>
          </a:bodyPr>
          <a:lstStyle/>
          <a:p>
            <a:pPr marL="457200" lvl="0" indent="-457200">
              <a:buFont typeface="Arial" panose="020B0604020202020204" pitchFamily="34" charset="0"/>
              <a:buChar char="•"/>
            </a:pPr>
            <a:r>
              <a:rPr lang="en-US" sz="2500" u="sng" dirty="0" smtClean="0"/>
              <a:t>All students for all SAGE tests</a:t>
            </a:r>
            <a:r>
              <a:rPr lang="en-US" sz="2500" dirty="0" smtClean="0"/>
              <a:t> will have access to an online dictionary.  It is also available in the training test.</a:t>
            </a:r>
            <a:endParaRPr lang="en-US" sz="1400" dirty="0"/>
          </a:p>
          <a:p>
            <a:pPr marL="457200" lvl="0" indent="-457200">
              <a:buFont typeface="Arial" panose="020B0604020202020204" pitchFamily="34" charset="0"/>
              <a:buChar char="•"/>
            </a:pPr>
            <a:r>
              <a:rPr lang="en-US" sz="2500" dirty="0" smtClean="0">
                <a:solidFill>
                  <a:srgbClr val="FF0000"/>
                </a:solidFill>
              </a:rPr>
              <a:t>NEW: </a:t>
            </a:r>
            <a:r>
              <a:rPr lang="en-US" sz="2500" dirty="0" smtClean="0"/>
              <a:t>The dictionary provides an English to Spanish/Spanish to English translation. </a:t>
            </a:r>
            <a:endParaRPr lang="en-US" sz="2500" dirty="0"/>
          </a:p>
        </p:txBody>
      </p:sp>
      <p:pic>
        <p:nvPicPr>
          <p:cNvPr id="5" name="Picture 4" descr="dictionary feature_S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030" y="-317516"/>
            <a:ext cx="5888625" cy="7620573"/>
          </a:xfrm>
          <a:prstGeom prst="rect">
            <a:avLst/>
          </a:prstGeom>
        </p:spPr>
      </p:pic>
      <p:cxnSp>
        <p:nvCxnSpPr>
          <p:cNvPr id="7" name="Straight Arrow Connector 6"/>
          <p:cNvCxnSpPr/>
          <p:nvPr/>
        </p:nvCxnSpPr>
        <p:spPr>
          <a:xfrm flipV="1">
            <a:off x="3982487" y="2791489"/>
            <a:ext cx="4099949" cy="156111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0619" y="5615521"/>
            <a:ext cx="8730047" cy="1000274"/>
          </a:xfrm>
          <a:prstGeom prst="rect">
            <a:avLst/>
          </a:prstGeom>
          <a:noFill/>
        </p:spPr>
        <p:txBody>
          <a:bodyPr wrap="square" rtlCol="0">
            <a:spAutoFit/>
          </a:bodyPr>
          <a:lstStyle/>
          <a:p>
            <a:r>
              <a:rPr lang="en-US" sz="2100" dirty="0" smtClean="0">
                <a:solidFill>
                  <a:srgbClr val="FF0000"/>
                </a:solidFill>
              </a:rPr>
              <a:t>2015 USOE Policy: </a:t>
            </a:r>
            <a:r>
              <a:rPr lang="en-US" sz="1900" dirty="0" smtClean="0"/>
              <a:t>ESL students whose primary home language is not Spanish may use other language translation dictionaries, either paper or electronic. The electronic bilingual dictionary cannot access the internet (not </a:t>
            </a:r>
            <a:r>
              <a:rPr lang="en-US" sz="1900" dirty="0"/>
              <a:t>W</a:t>
            </a:r>
            <a:r>
              <a:rPr lang="en-US" sz="1900" dirty="0" smtClean="0"/>
              <a:t>i-Fi enabled) </a:t>
            </a:r>
            <a:endParaRPr lang="en-US" sz="1900" dirty="0"/>
          </a:p>
        </p:txBody>
      </p:sp>
    </p:spTree>
    <p:extLst>
      <p:ext uri="{BB962C8B-B14F-4D97-AF65-F5344CB8AC3E}">
        <p14:creationId xmlns:p14="http://schemas.microsoft.com/office/powerpoint/2010/main" val="2833803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463158"/>
            <a:ext cx="8006841" cy="677108"/>
          </a:xfrm>
        </p:spPr>
        <p:txBody>
          <a:bodyPr>
            <a:noAutofit/>
          </a:bodyPr>
          <a:lstStyle/>
          <a:p>
            <a:pPr algn="ctr"/>
            <a:r>
              <a:rPr lang="en-US" sz="4000" dirty="0" smtClean="0"/>
              <a:t>Spring Writing Reminder</a:t>
            </a:r>
            <a:endParaRPr lang="en-US" sz="4000" dirty="0"/>
          </a:p>
        </p:txBody>
      </p:sp>
      <p:sp>
        <p:nvSpPr>
          <p:cNvPr id="3" name="Text Placeholder 2"/>
          <p:cNvSpPr>
            <a:spLocks noGrp="1"/>
          </p:cNvSpPr>
          <p:nvPr>
            <p:ph type="body" idx="1"/>
          </p:nvPr>
        </p:nvSpPr>
        <p:spPr>
          <a:xfrm>
            <a:off x="430905" y="1712374"/>
            <a:ext cx="8243917" cy="4774234"/>
          </a:xfrm>
        </p:spPr>
        <p:txBody>
          <a:bodyPr>
            <a:normAutofit/>
          </a:bodyPr>
          <a:lstStyle/>
          <a:p>
            <a:pPr marL="457200" lvl="0" indent="-457200">
              <a:buFont typeface="Arial" panose="020B0604020202020204" pitchFamily="34" charset="0"/>
              <a:buChar char="•"/>
            </a:pPr>
            <a:r>
              <a:rPr lang="en-US" sz="2800" dirty="0" smtClean="0"/>
              <a:t>Any student who has not yet logged in to the SAGE Writing assessment section of ELA will be able to complete writing during the spring testing window.  </a:t>
            </a:r>
          </a:p>
          <a:p>
            <a:pPr marL="457200" lvl="0" indent="-457200">
              <a:buFont typeface="Arial" panose="020B0604020202020204" pitchFamily="34" charset="0"/>
              <a:buChar char="•"/>
            </a:pPr>
            <a:r>
              <a:rPr lang="en-US" sz="2800" dirty="0" smtClean="0"/>
              <a:t>These new move in students will receive prompts from 2014 and will have instant scoring.</a:t>
            </a:r>
          </a:p>
          <a:p>
            <a:pPr marL="457200" lvl="0" indent="-457200">
              <a:buFont typeface="Arial" panose="020B0604020202020204" pitchFamily="34" charset="0"/>
              <a:buChar char="•"/>
            </a:pPr>
            <a:r>
              <a:rPr lang="en-US" sz="2800" dirty="0" smtClean="0"/>
              <a:t>All February writing responses have now been hand scored.  </a:t>
            </a:r>
            <a:endParaRPr lang="en-US" sz="2800" dirty="0" smtClean="0"/>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2539602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463158"/>
            <a:ext cx="8006841" cy="677108"/>
          </a:xfrm>
        </p:spPr>
        <p:txBody>
          <a:bodyPr>
            <a:noAutofit/>
          </a:bodyPr>
          <a:lstStyle/>
          <a:p>
            <a:pPr algn="ctr"/>
            <a:r>
              <a:rPr lang="en-US" sz="4000" dirty="0" smtClean="0"/>
              <a:t>Immediate SAGE Scores</a:t>
            </a:r>
            <a:endParaRPr lang="en-US" sz="4000" dirty="0"/>
          </a:p>
        </p:txBody>
      </p:sp>
      <p:sp>
        <p:nvSpPr>
          <p:cNvPr id="3" name="Text Placeholder 2"/>
          <p:cNvSpPr>
            <a:spLocks noGrp="1"/>
          </p:cNvSpPr>
          <p:nvPr>
            <p:ph type="body" idx="1"/>
          </p:nvPr>
        </p:nvSpPr>
        <p:spPr>
          <a:xfrm>
            <a:off x="319174" y="1580529"/>
            <a:ext cx="8508878" cy="5277471"/>
          </a:xfrm>
        </p:spPr>
        <p:txBody>
          <a:bodyPr>
            <a:normAutofit lnSpcReduction="10000"/>
          </a:bodyPr>
          <a:lstStyle/>
          <a:p>
            <a:pPr marL="457200" lvl="0" indent="-457200">
              <a:buFont typeface="Arial" panose="020B0604020202020204" pitchFamily="34" charset="0"/>
              <a:buChar char="•"/>
            </a:pPr>
            <a:r>
              <a:rPr lang="en-US" b="1" dirty="0" smtClean="0"/>
              <a:t>For math and science</a:t>
            </a:r>
            <a:r>
              <a:rPr lang="en-US" sz="1800" dirty="0" smtClean="0"/>
              <a:t>, students will receive their scale score and proficiency level on screen immediately after they </a:t>
            </a:r>
            <a:r>
              <a:rPr lang="en-US" sz="1800" u="sng" dirty="0" smtClean="0"/>
              <a:t>Submit Test</a:t>
            </a:r>
            <a:r>
              <a:rPr lang="en-US" sz="1800" dirty="0" smtClean="0"/>
              <a:t> for scoring.  See screenshot below.</a:t>
            </a:r>
          </a:p>
          <a:p>
            <a:pPr marL="457200" lvl="0" indent="-457200">
              <a:buFont typeface="Arial" panose="020B0604020202020204" pitchFamily="34" charset="0"/>
              <a:buChar char="•"/>
            </a:pPr>
            <a:endParaRPr lang="en-US" sz="1800" dirty="0"/>
          </a:p>
          <a:p>
            <a:pPr marL="457200" lvl="0" indent="-457200">
              <a:buFont typeface="Arial" panose="020B0604020202020204" pitchFamily="34" charset="0"/>
              <a:buChar char="•"/>
            </a:pPr>
            <a:endParaRPr lang="en-US" sz="1800" dirty="0" smtClean="0"/>
          </a:p>
          <a:p>
            <a:pPr marL="457200" lvl="0" indent="-457200">
              <a:buFont typeface="Arial" panose="020B0604020202020204" pitchFamily="34" charset="0"/>
              <a:buChar char="•"/>
            </a:pPr>
            <a:endParaRPr lang="en-US" sz="1800" dirty="0" smtClean="0"/>
          </a:p>
          <a:p>
            <a:pPr marL="457200" lvl="0" indent="-457200">
              <a:buFont typeface="Arial" panose="020B0604020202020204" pitchFamily="34" charset="0"/>
              <a:buChar char="•"/>
            </a:pPr>
            <a:endParaRPr lang="en-US" sz="1800" dirty="0" smtClean="0"/>
          </a:p>
          <a:p>
            <a:pPr marL="457200" lvl="0" indent="-457200">
              <a:buFont typeface="Arial" panose="020B0604020202020204" pitchFamily="34" charset="0"/>
              <a:buChar char="•"/>
            </a:pPr>
            <a:endParaRPr lang="en-US" sz="1800" dirty="0" smtClean="0"/>
          </a:p>
          <a:p>
            <a:pPr marL="457200" lvl="0" indent="-457200">
              <a:buFont typeface="Arial" panose="020B0604020202020204" pitchFamily="34" charset="0"/>
              <a:buChar char="•"/>
            </a:pPr>
            <a:endParaRPr lang="en-US" sz="1800" dirty="0" smtClean="0"/>
          </a:p>
          <a:p>
            <a:pPr marL="457200" lvl="0" indent="-457200">
              <a:buFont typeface="Arial" panose="020B0604020202020204" pitchFamily="34" charset="0"/>
              <a:buChar char="•"/>
            </a:pPr>
            <a:endParaRPr lang="en-US" sz="1800" dirty="0"/>
          </a:p>
          <a:p>
            <a:pPr marL="0" lvl="0" indent="0">
              <a:buNone/>
            </a:pPr>
            <a:endParaRPr lang="en-US" sz="1800" dirty="0" smtClean="0"/>
          </a:p>
          <a:p>
            <a:pPr marL="457200" lvl="0" indent="-457200">
              <a:buFont typeface="Arial" panose="020B0604020202020204" pitchFamily="34" charset="0"/>
              <a:buChar char="•"/>
            </a:pPr>
            <a:r>
              <a:rPr lang="en-US" sz="1800" b="1" dirty="0"/>
              <a:t>For </a:t>
            </a:r>
            <a:r>
              <a:rPr lang="en-US" sz="1800" b="1" dirty="0" smtClean="0"/>
              <a:t>ELA</a:t>
            </a:r>
            <a:r>
              <a:rPr lang="en-US" sz="1600" dirty="0" smtClean="0"/>
              <a:t>, </a:t>
            </a:r>
            <a:r>
              <a:rPr lang="en-US" sz="1800" dirty="0" smtClean="0"/>
              <a:t>scores will be provided in the SAGE Online Results System (ORS) once each student completes both the writing, reading, listening and literacy sections.  The scores appear in ORS by the next morning.</a:t>
            </a:r>
          </a:p>
          <a:p>
            <a:pPr marL="457200" lvl="0" indent="-457200">
              <a:buFont typeface="Arial" panose="020B0604020202020204" pitchFamily="34" charset="0"/>
              <a:buChar char="•"/>
            </a:pPr>
            <a:r>
              <a:rPr lang="en-US" sz="1800" dirty="0" smtClean="0"/>
              <a:t>NOTE: SAGE Results can no longer be used as part of student grades! See Friday memo on 4/3/2015</a:t>
            </a:r>
          </a:p>
          <a:p>
            <a:pPr marL="457200" lvl="0" indent="-457200">
              <a:buFont typeface="Arial" panose="020B0604020202020204" pitchFamily="34" charset="0"/>
              <a:buChar char="•"/>
            </a:pPr>
            <a:endParaRPr lang="en-US" sz="1800" dirty="0" smtClean="0"/>
          </a:p>
        </p:txBody>
      </p:sp>
      <p:pic>
        <p:nvPicPr>
          <p:cNvPr id="5" name="Picture 4" descr="ImmediateScores_Im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101" y="2453470"/>
            <a:ext cx="4882553" cy="2348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74093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9" y="463158"/>
            <a:ext cx="8006841" cy="677108"/>
          </a:xfrm>
        </p:spPr>
        <p:txBody>
          <a:bodyPr>
            <a:noAutofit/>
          </a:bodyPr>
          <a:lstStyle/>
          <a:p>
            <a:pPr algn="ctr"/>
            <a:r>
              <a:rPr lang="en-US" sz="4000" dirty="0" smtClean="0"/>
              <a:t>Basic Accountability Questions</a:t>
            </a:r>
            <a:endParaRPr lang="en-US" sz="4000" dirty="0"/>
          </a:p>
        </p:txBody>
      </p:sp>
      <p:sp>
        <p:nvSpPr>
          <p:cNvPr id="3" name="Text Placeholder 2"/>
          <p:cNvSpPr>
            <a:spLocks noGrp="1"/>
          </p:cNvSpPr>
          <p:nvPr>
            <p:ph type="body" idx="1"/>
          </p:nvPr>
        </p:nvSpPr>
        <p:spPr>
          <a:xfrm>
            <a:off x="430905" y="1712374"/>
            <a:ext cx="8243917" cy="4774234"/>
          </a:xfrm>
        </p:spPr>
        <p:txBody>
          <a:bodyPr>
            <a:normAutofit/>
          </a:bodyPr>
          <a:lstStyle/>
          <a:p>
            <a:pPr marL="457200" lvl="0" indent="-457200">
              <a:buFont typeface="Arial" panose="020B0604020202020204" pitchFamily="34" charset="0"/>
              <a:buChar char="•"/>
            </a:pPr>
            <a:r>
              <a:rPr lang="en-US" sz="2800" dirty="0" smtClean="0"/>
              <a:t>What is Full Academic Year?  160 days of school </a:t>
            </a:r>
            <a:r>
              <a:rPr lang="en-US" sz="2800" dirty="0"/>
              <a:t>m</a:t>
            </a:r>
            <a:r>
              <a:rPr lang="en-US" sz="2800" dirty="0" smtClean="0"/>
              <a:t>embership</a:t>
            </a:r>
          </a:p>
          <a:p>
            <a:pPr marL="457200" lvl="0" indent="-457200">
              <a:buFont typeface="Arial" panose="020B0604020202020204" pitchFamily="34" charset="0"/>
              <a:buChar char="•"/>
            </a:pPr>
            <a:r>
              <a:rPr lang="en-US" sz="2800" dirty="0" smtClean="0"/>
              <a:t>What about frequently absent students? They are included in accountability for the school and teacher</a:t>
            </a:r>
            <a:endParaRPr lang="en-US" sz="2800" dirty="0"/>
          </a:p>
          <a:p>
            <a:pPr marL="457200" lvl="0" indent="-457200">
              <a:buFont typeface="Arial" panose="020B0604020202020204" pitchFamily="34" charset="0"/>
              <a:buChar char="•"/>
            </a:pPr>
            <a:r>
              <a:rPr lang="en-US" sz="2800" dirty="0" smtClean="0"/>
              <a:t>Does the 160 days also apply for teacher accountability of MSGP? No.  However they need to be a the school for 160 days.</a:t>
            </a:r>
            <a:endParaRPr lang="en-US" dirty="0"/>
          </a:p>
          <a:p>
            <a:pPr marL="457200" lvl="0" indent="-457200">
              <a:buFont typeface="Arial" panose="020B0604020202020204" pitchFamily="34" charset="0"/>
              <a:buChar char="•"/>
            </a:pPr>
            <a:r>
              <a:rPr lang="en-US" sz="2800" dirty="0" smtClean="0"/>
              <a:t>Are the UAA/DLM students included in accountability? Yes.</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9341878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Yellow">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BlueYellow.thmx</Template>
  <TotalTime>41147</TotalTime>
  <Words>4082</Words>
  <Application>Microsoft Macintosh PowerPoint</Application>
  <PresentationFormat>On-screen Show (4:3)</PresentationFormat>
  <Paragraphs>440</Paragraphs>
  <Slides>52</Slides>
  <Notes>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BlueYellow</vt:lpstr>
      <vt:lpstr>SAGE  Training  for  administrators </vt:lpstr>
      <vt:lpstr>SAGE TRAINING TOPICS</vt:lpstr>
      <vt:lpstr>Key  concepts for administrators </vt:lpstr>
      <vt:lpstr>Special Codes</vt:lpstr>
      <vt:lpstr>RECORDING Special Codes Several new codes</vt:lpstr>
      <vt:lpstr>Student Dictionary &amp; Thesaurus English and Spanish</vt:lpstr>
      <vt:lpstr>Spring Writing Reminder</vt:lpstr>
      <vt:lpstr>Immediate SAGE Scores</vt:lpstr>
      <vt:lpstr>Basic Accountability Questions</vt:lpstr>
      <vt:lpstr>Testing TIME ESTIMATES</vt:lpstr>
      <vt:lpstr>Testing TIME - Sessions</vt:lpstr>
      <vt:lpstr>Participation RULE</vt:lpstr>
      <vt:lpstr>Test Tools</vt:lpstr>
      <vt:lpstr>Test Management - District</vt:lpstr>
      <vt:lpstr>Testing Ethics</vt:lpstr>
      <vt:lpstr>TESTING ETHICS  PROCEDURES for Administrators</vt:lpstr>
      <vt:lpstr>Testing Ethics</vt:lpstr>
      <vt:lpstr>Appropriate Teaching Practices</vt:lpstr>
      <vt:lpstr>Appropriate Teaching Practices</vt:lpstr>
      <vt:lpstr>SAGE Accommodations for IEP, 504 or Ell students. </vt:lpstr>
      <vt:lpstr>RESOURCES &amp; ACCommodations</vt:lpstr>
      <vt:lpstr>Scribe  student does not need an IEP or 504</vt:lpstr>
      <vt:lpstr>Accommodation: American Sign Language</vt:lpstr>
      <vt:lpstr>Accommodation: Large Print / Standard Sized Paper</vt:lpstr>
      <vt:lpstr>Accommodation: Braille &amp; TACTILE GRAPHICS</vt:lpstr>
      <vt:lpstr>SAGE RESOURCES: Access for  all students</vt:lpstr>
      <vt:lpstr>SAGE RESOURCES: Access for  all students</vt:lpstr>
      <vt:lpstr>SAGE RESOURCES: Access for  all students</vt:lpstr>
      <vt:lpstr>SAGE RESOURCES: Access for  all students</vt:lpstr>
      <vt:lpstr>SAGE RESOURCES: Access for  all students</vt:lpstr>
      <vt:lpstr>Entering Accommodations</vt:lpstr>
      <vt:lpstr>TWO WAYS to View Student Info</vt:lpstr>
      <vt:lpstr>In Test Administration:  Student Lookup &amp; Resources</vt:lpstr>
      <vt:lpstr>Test Administration: Test Settings  &amp; Accommodations</vt:lpstr>
      <vt:lpstr>IN TIDE: View Students</vt:lpstr>
      <vt:lpstr>IN TIDE: View Students</vt:lpstr>
      <vt:lpstr>View Student:  Accommodations Codes</vt:lpstr>
      <vt:lpstr>Guidelines for assessment of English Learners </vt:lpstr>
      <vt:lpstr>current school year and who are new to the United States </vt:lpstr>
      <vt:lpstr>enrolled during the previous school year </vt:lpstr>
      <vt:lpstr>Students enrolled Three or More Years</vt:lpstr>
      <vt:lpstr>CONTENT  SPECIFIC  QUESTIONS</vt:lpstr>
      <vt:lpstr>ELA and Literacy</vt:lpstr>
      <vt:lpstr>Mathematics</vt:lpstr>
      <vt:lpstr>Mathematics</vt:lpstr>
      <vt:lpstr>Mathematics</vt:lpstr>
      <vt:lpstr>Secondary Mathematics</vt:lpstr>
      <vt:lpstr>secondary mathematics</vt:lpstr>
      <vt:lpstr>MATHematics Reference Sheet</vt:lpstr>
      <vt:lpstr>Math Formula Charts</vt:lpstr>
      <vt:lpstr>Science</vt:lpstr>
      <vt:lpstr>Science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Summative Training  for administrators</dc:title>
  <dc:creator>Hal Sanderson</dc:creator>
  <cp:lastModifiedBy>Hal Sanderson</cp:lastModifiedBy>
  <cp:revision>144</cp:revision>
  <cp:lastPrinted>2014-02-24T22:03:45Z</cp:lastPrinted>
  <dcterms:created xsi:type="dcterms:W3CDTF">2014-02-03T03:41:37Z</dcterms:created>
  <dcterms:modified xsi:type="dcterms:W3CDTF">2015-04-13T20:59:26Z</dcterms:modified>
</cp:coreProperties>
</file>